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handoutMasterIdLst>
    <p:handoutMasterId r:id="rId27"/>
  </p:handoutMasterIdLst>
  <p:sldIdLst>
    <p:sldId id="375" r:id="rId2"/>
    <p:sldId id="423" r:id="rId3"/>
    <p:sldId id="425" r:id="rId4"/>
    <p:sldId id="431" r:id="rId5"/>
    <p:sldId id="432" r:id="rId6"/>
    <p:sldId id="426" r:id="rId7"/>
    <p:sldId id="427" r:id="rId8"/>
    <p:sldId id="428" r:id="rId9"/>
    <p:sldId id="424" r:id="rId10"/>
    <p:sldId id="429" r:id="rId11"/>
    <p:sldId id="430" r:id="rId12"/>
    <p:sldId id="433" r:id="rId13"/>
    <p:sldId id="434" r:id="rId14"/>
    <p:sldId id="435" r:id="rId15"/>
    <p:sldId id="436" r:id="rId16"/>
    <p:sldId id="437" r:id="rId17"/>
    <p:sldId id="438" r:id="rId18"/>
    <p:sldId id="439" r:id="rId19"/>
    <p:sldId id="440" r:id="rId20"/>
    <p:sldId id="441" r:id="rId21"/>
    <p:sldId id="443" r:id="rId22"/>
    <p:sldId id="442" r:id="rId23"/>
    <p:sldId id="444" r:id="rId24"/>
    <p:sldId id="445" r:id="rId25"/>
    <p:sldId id="3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CED24-3269-4F3F-ADFE-A7E8ACD1D3E4}" v="44" dt="2022-06-13T13:54:35.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876" autoAdjust="0"/>
    <p:restoredTop sz="94993" autoAdjust="0"/>
  </p:normalViewPr>
  <p:slideViewPr>
    <p:cSldViewPr snapToGrid="0" snapToObjects="1">
      <p:cViewPr varScale="1">
        <p:scale>
          <a:sx n="112" d="100"/>
          <a:sy n="112" d="100"/>
        </p:scale>
        <p:origin x="348" y="9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 גורבצ'וב" userId="8459a7c7-b354-45d8-a56f-77640536e27f" providerId="ADAL" clId="{3BDCED24-3269-4F3F-ADFE-A7E8ACD1D3E4}"/>
    <pc:docChg chg="undo custSel addSld delSld modSld">
      <pc:chgData name="אלכס גורבצ'וב" userId="8459a7c7-b354-45d8-a56f-77640536e27f" providerId="ADAL" clId="{3BDCED24-3269-4F3F-ADFE-A7E8ACD1D3E4}" dt="2022-06-13T13:55:06.083" v="703" actId="1076"/>
      <pc:docMkLst>
        <pc:docMk/>
      </pc:docMkLst>
      <pc:sldChg chg="addSp delSp modSp mod modClrScheme chgLayout">
        <pc:chgData name="אלכס גורבצ'וב" userId="8459a7c7-b354-45d8-a56f-77640536e27f" providerId="ADAL" clId="{3BDCED24-3269-4F3F-ADFE-A7E8ACD1D3E4}" dt="2022-06-13T12:51:11.308" v="124" actId="1076"/>
        <pc:sldMkLst>
          <pc:docMk/>
          <pc:sldMk cId="4285847947" sldId="375"/>
        </pc:sldMkLst>
        <pc:spChg chg="add del mod">
          <ac:chgData name="אלכס גורבצ'וב" userId="8459a7c7-b354-45d8-a56f-77640536e27f" providerId="ADAL" clId="{3BDCED24-3269-4F3F-ADFE-A7E8ACD1D3E4}" dt="2022-06-13T12:10:27.550" v="7"/>
          <ac:spMkLst>
            <pc:docMk/>
            <pc:sldMk cId="4285847947" sldId="375"/>
            <ac:spMk id="4" creationId="{B92F1875-9D81-F6F8-DB02-5E3C0ABBDD59}"/>
          </ac:spMkLst>
        </pc:spChg>
        <pc:spChg chg="mod">
          <ac:chgData name="אלכס גורבצ'וב" userId="8459a7c7-b354-45d8-a56f-77640536e27f" providerId="ADAL" clId="{3BDCED24-3269-4F3F-ADFE-A7E8ACD1D3E4}" dt="2022-06-13T12:51:11.308" v="124" actId="1076"/>
          <ac:spMkLst>
            <pc:docMk/>
            <pc:sldMk cId="4285847947" sldId="375"/>
            <ac:spMk id="5" creationId="{99516ACA-375D-1140-8EDA-CE04AAC75809}"/>
          </ac:spMkLst>
        </pc:spChg>
        <pc:spChg chg="mod">
          <ac:chgData name="אלכס גורבצ'וב" userId="8459a7c7-b354-45d8-a56f-77640536e27f" providerId="ADAL" clId="{3BDCED24-3269-4F3F-ADFE-A7E8ACD1D3E4}" dt="2022-06-13T12:51:11.308" v="124" actId="1076"/>
          <ac:spMkLst>
            <pc:docMk/>
            <pc:sldMk cId="4285847947" sldId="375"/>
            <ac:spMk id="6" creationId="{348362CB-F41D-164B-BAC7-F91A6E68A2AC}"/>
          </ac:spMkLst>
        </pc:spChg>
        <pc:spChg chg="add del mod">
          <ac:chgData name="אלכס גורבצ'וב" userId="8459a7c7-b354-45d8-a56f-77640536e27f" providerId="ADAL" clId="{3BDCED24-3269-4F3F-ADFE-A7E8ACD1D3E4}" dt="2022-06-13T12:10:27.550" v="7"/>
          <ac:spMkLst>
            <pc:docMk/>
            <pc:sldMk cId="4285847947" sldId="375"/>
            <ac:spMk id="7" creationId="{C8D3A81A-F3E6-8732-6B38-C4D5D658FAB5}"/>
          </ac:spMkLst>
        </pc:spChg>
        <pc:spChg chg="add del mod">
          <ac:chgData name="אלכס גורבצ'וב" userId="8459a7c7-b354-45d8-a56f-77640536e27f" providerId="ADAL" clId="{3BDCED24-3269-4F3F-ADFE-A7E8ACD1D3E4}" dt="2022-06-13T12:10:27.550" v="7"/>
          <ac:spMkLst>
            <pc:docMk/>
            <pc:sldMk cId="4285847947" sldId="375"/>
            <ac:spMk id="8" creationId="{4DD7DCC0-7089-6C87-01C5-4247CA29D0C3}"/>
          </ac:spMkLst>
        </pc:spChg>
        <pc:picChg chg="add mod">
          <ac:chgData name="אלכס גורבצ'וב" userId="8459a7c7-b354-45d8-a56f-77640536e27f" providerId="ADAL" clId="{3BDCED24-3269-4F3F-ADFE-A7E8ACD1D3E4}" dt="2022-06-13T12:48:10.045" v="121" actId="29295"/>
          <ac:picMkLst>
            <pc:docMk/>
            <pc:sldMk cId="4285847947" sldId="375"/>
            <ac:picMk id="10" creationId="{85DD4F0C-1060-F2A1-6EFA-429626B64D8B}"/>
          </ac:picMkLst>
        </pc:picChg>
        <pc:picChg chg="mod">
          <ac:chgData name="אלכס גורבצ'וב" userId="8459a7c7-b354-45d8-a56f-77640536e27f" providerId="ADAL" clId="{3BDCED24-3269-4F3F-ADFE-A7E8ACD1D3E4}" dt="2022-06-13T12:10:27.550" v="7"/>
          <ac:picMkLst>
            <pc:docMk/>
            <pc:sldMk cId="4285847947" sldId="375"/>
            <ac:picMk id="11" creationId="{DB20DB88-CBCC-9A4A-BA0A-4807E1B8E804}"/>
          </ac:picMkLst>
        </pc:picChg>
        <pc:picChg chg="add mod">
          <ac:chgData name="אלכס גורבצ'וב" userId="8459a7c7-b354-45d8-a56f-77640536e27f" providerId="ADAL" clId="{3BDCED24-3269-4F3F-ADFE-A7E8ACD1D3E4}" dt="2022-06-13T12:47:45.872" v="120"/>
          <ac:picMkLst>
            <pc:docMk/>
            <pc:sldMk cId="4285847947" sldId="375"/>
            <ac:picMk id="12" creationId="{D5B8B34F-DFCB-5208-45CD-CD44786ED7D1}"/>
          </ac:picMkLst>
        </pc:picChg>
      </pc:sldChg>
      <pc:sldChg chg="addSp delSp modSp mod modClrScheme chgLayout">
        <pc:chgData name="אלכס גורבצ'וב" userId="8459a7c7-b354-45d8-a56f-77640536e27f" providerId="ADAL" clId="{3BDCED24-3269-4F3F-ADFE-A7E8ACD1D3E4}" dt="2022-06-13T12:19:17.217" v="51" actId="1076"/>
        <pc:sldMkLst>
          <pc:docMk/>
          <pc:sldMk cId="4067864897" sldId="384"/>
        </pc:sldMkLst>
        <pc:spChg chg="add del mod">
          <ac:chgData name="אלכס גורבצ'וב" userId="8459a7c7-b354-45d8-a56f-77640536e27f" providerId="ADAL" clId="{3BDCED24-3269-4F3F-ADFE-A7E8ACD1D3E4}" dt="2022-06-13T12:10:27.550" v="7"/>
          <ac:spMkLst>
            <pc:docMk/>
            <pc:sldMk cId="4067864897" sldId="384"/>
            <ac:spMk id="2" creationId="{E30979B0-6385-126E-3C77-4F4BC10B30C7}"/>
          </ac:spMkLst>
        </pc:spChg>
        <pc:spChg chg="add del mod">
          <ac:chgData name="אלכס גורבצ'וב" userId="8459a7c7-b354-45d8-a56f-77640536e27f" providerId="ADAL" clId="{3BDCED24-3269-4F3F-ADFE-A7E8ACD1D3E4}" dt="2022-06-13T12:10:27.550" v="7"/>
          <ac:spMkLst>
            <pc:docMk/>
            <pc:sldMk cId="4067864897" sldId="384"/>
            <ac:spMk id="3" creationId="{86EBB2BE-DBB1-F4FB-1A4E-09E9CA1C1269}"/>
          </ac:spMkLst>
        </pc:spChg>
        <pc:spChg chg="add del mod">
          <ac:chgData name="אלכס גורבצ'וב" userId="8459a7c7-b354-45d8-a56f-77640536e27f" providerId="ADAL" clId="{3BDCED24-3269-4F3F-ADFE-A7E8ACD1D3E4}" dt="2022-06-13T12:10:27.550" v="7"/>
          <ac:spMkLst>
            <pc:docMk/>
            <pc:sldMk cId="4067864897" sldId="384"/>
            <ac:spMk id="4" creationId="{B4634BA8-D4C8-7349-3B7B-4337996B3E00}"/>
          </ac:spMkLst>
        </pc:spChg>
        <pc:spChg chg="mod ord">
          <ac:chgData name="אלכס גורבצ'וב" userId="8459a7c7-b354-45d8-a56f-77640536e27f" providerId="ADAL" clId="{3BDCED24-3269-4F3F-ADFE-A7E8ACD1D3E4}" dt="2022-06-13T12:19:17.217" v="51" actId="1076"/>
          <ac:spMkLst>
            <pc:docMk/>
            <pc:sldMk cId="4067864897" sldId="384"/>
            <ac:spMk id="5" creationId="{99516ACA-375D-1140-8EDA-CE04AAC75809}"/>
          </ac:spMkLst>
        </pc:spChg>
        <pc:picChg chg="mod ord modCrop">
          <ac:chgData name="אלכס גורבצ'וב" userId="8459a7c7-b354-45d8-a56f-77640536e27f" providerId="ADAL" clId="{3BDCED24-3269-4F3F-ADFE-A7E8ACD1D3E4}" dt="2022-06-13T12:18:47.158" v="42" actId="700"/>
          <ac:picMkLst>
            <pc:docMk/>
            <pc:sldMk cId="4067864897" sldId="384"/>
            <ac:picMk id="19" creationId="{C4C2D77A-C801-9B4E-B6FB-9402525D52F3}"/>
          </ac:picMkLst>
        </pc:picChg>
      </pc:sldChg>
      <pc:sldChg chg="add del">
        <pc:chgData name="אלכס גורבצ'וב" userId="8459a7c7-b354-45d8-a56f-77640536e27f" providerId="ADAL" clId="{3BDCED24-3269-4F3F-ADFE-A7E8ACD1D3E4}" dt="2022-06-13T12:06:24.969" v="2" actId="47"/>
        <pc:sldMkLst>
          <pc:docMk/>
          <pc:sldMk cId="4152344990" sldId="422"/>
        </pc:sldMkLst>
      </pc:sldChg>
      <pc:sldChg chg="addSp delSp modSp add del mod modClrScheme chgLayout">
        <pc:chgData name="אלכס גורבצ'וב" userId="8459a7c7-b354-45d8-a56f-77640536e27f" providerId="ADAL" clId="{3BDCED24-3269-4F3F-ADFE-A7E8ACD1D3E4}" dt="2022-06-13T13:55:06.083" v="703" actId="1076"/>
        <pc:sldMkLst>
          <pc:docMk/>
          <pc:sldMk cId="3510496719" sldId="423"/>
        </pc:sldMkLst>
        <pc:spChg chg="add del mod">
          <ac:chgData name="אלכס גורבצ'וב" userId="8459a7c7-b354-45d8-a56f-77640536e27f" providerId="ADAL" clId="{3BDCED24-3269-4F3F-ADFE-A7E8ACD1D3E4}" dt="2022-06-13T12:10:27.550" v="7"/>
          <ac:spMkLst>
            <pc:docMk/>
            <pc:sldMk cId="3510496719" sldId="423"/>
            <ac:spMk id="2" creationId="{440980C4-2B6E-2493-D52F-E11F7357ED6D}"/>
          </ac:spMkLst>
        </pc:spChg>
        <pc:spChg chg="mod ord">
          <ac:chgData name="אלכס גורבצ'וב" userId="8459a7c7-b354-45d8-a56f-77640536e27f" providerId="ADAL" clId="{3BDCED24-3269-4F3F-ADFE-A7E8ACD1D3E4}" dt="2022-06-13T12:58:07.404" v="153" actId="20577"/>
          <ac:spMkLst>
            <pc:docMk/>
            <pc:sldMk cId="3510496719" sldId="423"/>
            <ac:spMk id="3" creationId="{12B178B4-CDED-454C-BED2-2E2B10ADA703}"/>
          </ac:spMkLst>
        </pc:spChg>
        <pc:spChg chg="del">
          <ac:chgData name="אלכס גורבצ'וב" userId="8459a7c7-b354-45d8-a56f-77640536e27f" providerId="ADAL" clId="{3BDCED24-3269-4F3F-ADFE-A7E8ACD1D3E4}" dt="2022-06-13T12:11:15.555" v="8" actId="478"/>
          <ac:spMkLst>
            <pc:docMk/>
            <pc:sldMk cId="3510496719" sldId="423"/>
            <ac:spMk id="4" creationId="{C3C963D9-F3D9-B2DA-0417-878C63CA5227}"/>
          </ac:spMkLst>
        </pc:spChg>
        <pc:spChg chg="add del mod">
          <ac:chgData name="אלכס גורבצ'וב" userId="8459a7c7-b354-45d8-a56f-77640536e27f" providerId="ADAL" clId="{3BDCED24-3269-4F3F-ADFE-A7E8ACD1D3E4}" dt="2022-06-13T12:10:27.550" v="7"/>
          <ac:spMkLst>
            <pc:docMk/>
            <pc:sldMk cId="3510496719" sldId="423"/>
            <ac:spMk id="6" creationId="{2BAD246C-6456-D5A5-2E43-F5B7484F1AF8}"/>
          </ac:spMkLst>
        </pc:spChg>
        <pc:spChg chg="mod ord">
          <ac:chgData name="אלכס גורבצ'וב" userId="8459a7c7-b354-45d8-a56f-77640536e27f" providerId="ADAL" clId="{3BDCED24-3269-4F3F-ADFE-A7E8ACD1D3E4}" dt="2022-06-13T13:54:57.099" v="702" actId="14100"/>
          <ac:spMkLst>
            <pc:docMk/>
            <pc:sldMk cId="3510496719" sldId="423"/>
            <ac:spMk id="7" creationId="{54E9E228-B02C-3941-B458-23CB2D67B476}"/>
          </ac:spMkLst>
        </pc:spChg>
        <pc:spChg chg="add mod">
          <ac:chgData name="אלכס גורבצ'וב" userId="8459a7c7-b354-45d8-a56f-77640536e27f" providerId="ADAL" clId="{3BDCED24-3269-4F3F-ADFE-A7E8ACD1D3E4}" dt="2022-06-13T13:55:06.083" v="703" actId="1076"/>
          <ac:spMkLst>
            <pc:docMk/>
            <pc:sldMk cId="3510496719" sldId="423"/>
            <ac:spMk id="8" creationId="{ECD89274-2546-0999-B0F7-2E6EC9225FB5}"/>
          </ac:spMkLst>
        </pc:spChg>
        <pc:spChg chg="add del">
          <ac:chgData name="אלכס גורבצ'וב" userId="8459a7c7-b354-45d8-a56f-77640536e27f" providerId="ADAL" clId="{3BDCED24-3269-4F3F-ADFE-A7E8ACD1D3E4}" dt="2022-06-13T12:43:03.073" v="100"/>
          <ac:spMkLst>
            <pc:docMk/>
            <pc:sldMk cId="3510496719" sldId="423"/>
            <ac:spMk id="12" creationId="{F691DE95-A56A-BBC7-4A58-A458114FD186}"/>
          </ac:spMkLst>
        </pc:spChg>
        <pc:spChg chg="add del">
          <ac:chgData name="אלכס גורבצ'וב" userId="8459a7c7-b354-45d8-a56f-77640536e27f" providerId="ADAL" clId="{3BDCED24-3269-4F3F-ADFE-A7E8ACD1D3E4}" dt="2022-06-13T12:43:12.794" v="102"/>
          <ac:spMkLst>
            <pc:docMk/>
            <pc:sldMk cId="3510496719" sldId="423"/>
            <ac:spMk id="13" creationId="{F922BF5F-EAE6-264B-B893-39F685D73E03}"/>
          </ac:spMkLst>
        </pc:spChg>
        <pc:spChg chg="add del mod">
          <ac:chgData name="אלכס גורבצ'וב" userId="8459a7c7-b354-45d8-a56f-77640536e27f" providerId="ADAL" clId="{3BDCED24-3269-4F3F-ADFE-A7E8ACD1D3E4}" dt="2022-06-13T12:43:16.240" v="104"/>
          <ac:spMkLst>
            <pc:docMk/>
            <pc:sldMk cId="3510496719" sldId="423"/>
            <ac:spMk id="14" creationId="{C4DB4447-E9AB-0470-D0EB-F40CAB03DEA3}"/>
          </ac:spMkLst>
        </pc:spChg>
        <pc:picChg chg="del">
          <ac:chgData name="אלכס גורבצ'וב" userId="8459a7c7-b354-45d8-a56f-77640536e27f" providerId="ADAL" clId="{3BDCED24-3269-4F3F-ADFE-A7E8ACD1D3E4}" dt="2022-06-13T12:06:27.883" v="3" actId="478"/>
          <ac:picMkLst>
            <pc:docMk/>
            <pc:sldMk cId="3510496719" sldId="423"/>
            <ac:picMk id="5" creationId="{FC03673A-5009-4140-8008-133D436C7A27}"/>
          </ac:picMkLst>
        </pc:picChg>
        <pc:picChg chg="add del mod">
          <ac:chgData name="אלכס גורבצ'וב" userId="8459a7c7-b354-45d8-a56f-77640536e27f" providerId="ADAL" clId="{3BDCED24-3269-4F3F-ADFE-A7E8ACD1D3E4}" dt="2022-06-13T12:17:22.066" v="29"/>
          <ac:picMkLst>
            <pc:docMk/>
            <pc:sldMk cId="3510496719" sldId="423"/>
            <ac:picMk id="8" creationId="{CB03AFC5-2DF4-4430-A365-7301DF237250}"/>
          </ac:picMkLst>
        </pc:picChg>
        <pc:picChg chg="add del mod">
          <ac:chgData name="אלכס גורבצ'וב" userId="8459a7c7-b354-45d8-a56f-77640536e27f" providerId="ADAL" clId="{3BDCED24-3269-4F3F-ADFE-A7E8ACD1D3E4}" dt="2022-06-13T12:17:22.066" v="29"/>
          <ac:picMkLst>
            <pc:docMk/>
            <pc:sldMk cId="3510496719" sldId="423"/>
            <ac:picMk id="9" creationId="{176D4B94-8003-3D08-23EA-CCC5AFEEEA1D}"/>
          </ac:picMkLst>
        </pc:picChg>
        <pc:picChg chg="add del mod">
          <ac:chgData name="אלכס גורבצ'וב" userId="8459a7c7-b354-45d8-a56f-77640536e27f" providerId="ADAL" clId="{3BDCED24-3269-4F3F-ADFE-A7E8ACD1D3E4}" dt="2022-06-13T12:46:36.559" v="118" actId="478"/>
          <ac:picMkLst>
            <pc:docMk/>
            <pc:sldMk cId="3510496719" sldId="423"/>
            <ac:picMk id="10" creationId="{843AC982-EFCC-F21C-AF6F-759D55A64F11}"/>
          </ac:picMkLst>
        </pc:picChg>
        <pc:picChg chg="add mod">
          <ac:chgData name="אלכס גורבצ'וב" userId="8459a7c7-b354-45d8-a56f-77640536e27f" providerId="ADAL" clId="{3BDCED24-3269-4F3F-ADFE-A7E8ACD1D3E4}" dt="2022-06-13T12:17:31.704" v="32"/>
          <ac:picMkLst>
            <pc:docMk/>
            <pc:sldMk cId="3510496719" sldId="423"/>
            <ac:picMk id="11" creationId="{07019041-7250-486C-6054-DB70D29E1A2F}"/>
          </ac:picMkLst>
        </pc:picChg>
        <pc:picChg chg="add del mod">
          <ac:chgData name="אלכס גורבצ'וב" userId="8459a7c7-b354-45d8-a56f-77640536e27f" providerId="ADAL" clId="{3BDCED24-3269-4F3F-ADFE-A7E8ACD1D3E4}" dt="2022-06-13T12:48:15.390" v="122" actId="478"/>
          <ac:picMkLst>
            <pc:docMk/>
            <pc:sldMk cId="3510496719" sldId="423"/>
            <ac:picMk id="16" creationId="{9ECBEFBC-8424-C4AC-D241-7DC1777A846B}"/>
          </ac:picMkLst>
        </pc:picChg>
        <pc:picChg chg="add mod">
          <ac:chgData name="אלכס גורבצ'וב" userId="8459a7c7-b354-45d8-a56f-77640536e27f" providerId="ADAL" clId="{3BDCED24-3269-4F3F-ADFE-A7E8ACD1D3E4}" dt="2022-06-13T12:48:15.680" v="123"/>
          <ac:picMkLst>
            <pc:docMk/>
            <pc:sldMk cId="3510496719" sldId="423"/>
            <ac:picMk id="17" creationId="{1A71DEBE-3227-4549-95BC-1F7106B3E2D9}"/>
          </ac:picMkLst>
        </pc:picChg>
        <pc:picChg chg="add mod">
          <ac:chgData name="אלכס גורבצ'וב" userId="8459a7c7-b354-45d8-a56f-77640536e27f" providerId="ADAL" clId="{3BDCED24-3269-4F3F-ADFE-A7E8ACD1D3E4}" dt="2022-06-13T13:06:57.684" v="357" actId="1076"/>
          <ac:picMkLst>
            <pc:docMk/>
            <pc:sldMk cId="3510496719" sldId="423"/>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1232070486" sldId="424"/>
        </pc:sldMkLst>
      </pc:sldChg>
      <pc:sldChg chg="addSp delSp modSp add mod">
        <pc:chgData name="אלכס גורבצ'וב" userId="8459a7c7-b354-45d8-a56f-77640536e27f" providerId="ADAL" clId="{3BDCED24-3269-4F3F-ADFE-A7E8ACD1D3E4}" dt="2022-06-13T13:51:25.030" v="696" actId="20577"/>
        <pc:sldMkLst>
          <pc:docMk/>
          <pc:sldMk cId="2010286376" sldId="424"/>
        </pc:sldMkLst>
        <pc:spChg chg="mod">
          <ac:chgData name="אלכס גורבצ'וב" userId="8459a7c7-b354-45d8-a56f-77640536e27f" providerId="ADAL" clId="{3BDCED24-3269-4F3F-ADFE-A7E8ACD1D3E4}" dt="2022-06-13T12:55:57.112" v="143" actId="20577"/>
          <ac:spMkLst>
            <pc:docMk/>
            <pc:sldMk cId="2010286376" sldId="424"/>
            <ac:spMk id="3" creationId="{12B178B4-CDED-454C-BED2-2E2B10ADA703}"/>
          </ac:spMkLst>
        </pc:spChg>
        <pc:spChg chg="mod">
          <ac:chgData name="אלכס גורבצ'וב" userId="8459a7c7-b354-45d8-a56f-77640536e27f" providerId="ADAL" clId="{3BDCED24-3269-4F3F-ADFE-A7E8ACD1D3E4}" dt="2022-06-13T13:51:25.030" v="696" actId="20577"/>
          <ac:spMkLst>
            <pc:docMk/>
            <pc:sldMk cId="2010286376" sldId="424"/>
            <ac:spMk id="7" creationId="{54E9E228-B02C-3941-B458-23CB2D67B476}"/>
          </ac:spMkLst>
        </pc:spChg>
        <pc:picChg chg="add del mod">
          <ac:chgData name="אלכס גורבצ'וב" userId="8459a7c7-b354-45d8-a56f-77640536e27f" providerId="ADAL" clId="{3BDCED24-3269-4F3F-ADFE-A7E8ACD1D3E4}" dt="2022-06-13T13:50:08.017" v="687" actId="14826"/>
          <ac:picMkLst>
            <pc:docMk/>
            <pc:sldMk cId="2010286376" sldId="424"/>
            <ac:picMk id="1032" creationId="{100EE3C7-C530-20A7-B241-82814A72F46F}"/>
          </ac:picMkLst>
        </pc:picChg>
      </pc:sldChg>
      <pc:sldChg chg="add del">
        <pc:chgData name="אלכס גורבצ'וב" userId="8459a7c7-b354-45d8-a56f-77640536e27f" providerId="ADAL" clId="{3BDCED24-3269-4F3F-ADFE-A7E8ACD1D3E4}" dt="2022-06-13T12:06:24.969" v="2" actId="47"/>
        <pc:sldMkLst>
          <pc:docMk/>
          <pc:sldMk cId="2377072595" sldId="425"/>
        </pc:sldMkLst>
      </pc:sldChg>
      <pc:sldChg chg="add">
        <pc:chgData name="אלכס גורבצ'וב" userId="8459a7c7-b354-45d8-a56f-77640536e27f" providerId="ADAL" clId="{3BDCED24-3269-4F3F-ADFE-A7E8ACD1D3E4}" dt="2022-06-13T12:58:01.247" v="144" actId="2890"/>
        <pc:sldMkLst>
          <pc:docMk/>
          <pc:sldMk cId="3895330416" sldId="425"/>
        </pc:sldMkLst>
      </pc:sldChg>
      <pc:sldChg chg="addSp delSp modSp add mod">
        <pc:chgData name="אלכס גורבצ'וב" userId="8459a7c7-b354-45d8-a56f-77640536e27f" providerId="ADAL" clId="{3BDCED24-3269-4F3F-ADFE-A7E8ACD1D3E4}" dt="2022-06-13T13:29:14.244" v="481" actId="1076"/>
        <pc:sldMkLst>
          <pc:docMk/>
          <pc:sldMk cId="2001573677" sldId="426"/>
        </pc:sldMkLst>
        <pc:spChg chg="mod">
          <ac:chgData name="אלכס גורבצ'וב" userId="8459a7c7-b354-45d8-a56f-77640536e27f" providerId="ADAL" clId="{3BDCED24-3269-4F3F-ADFE-A7E8ACD1D3E4}" dt="2022-06-13T13:24:58.706" v="469" actId="2711"/>
          <ac:spMkLst>
            <pc:docMk/>
            <pc:sldMk cId="2001573677" sldId="426"/>
            <ac:spMk id="3" creationId="{12B178B4-CDED-454C-BED2-2E2B10ADA703}"/>
          </ac:spMkLst>
        </pc:spChg>
        <pc:spChg chg="del mod">
          <ac:chgData name="אלכס גורבצ'וב" userId="8459a7c7-b354-45d8-a56f-77640536e27f" providerId="ADAL" clId="{3BDCED24-3269-4F3F-ADFE-A7E8ACD1D3E4}" dt="2022-06-13T13:26:44.667" v="476" actId="478"/>
          <ac:spMkLst>
            <pc:docMk/>
            <pc:sldMk cId="2001573677" sldId="426"/>
            <ac:spMk id="7" creationId="{54E9E228-B02C-3941-B458-23CB2D67B476}"/>
          </ac:spMkLst>
        </pc:spChg>
        <pc:spChg chg="add mod">
          <ac:chgData name="אלכס גורבצ'וב" userId="8459a7c7-b354-45d8-a56f-77640536e27f" providerId="ADAL" clId="{3BDCED24-3269-4F3F-ADFE-A7E8ACD1D3E4}" dt="2022-06-13T13:26:42.135" v="475" actId="27636"/>
          <ac:spMkLst>
            <pc:docMk/>
            <pc:sldMk cId="2001573677" sldId="426"/>
            <ac:spMk id="9" creationId="{0AD16726-3C21-C04F-83A6-F10CC5F0A22E}"/>
          </ac:spMkLst>
        </pc:spChg>
        <pc:picChg chg="add del mod">
          <ac:chgData name="אלכס גורבצ'וב" userId="8459a7c7-b354-45d8-a56f-77640536e27f" providerId="ADAL" clId="{3BDCED24-3269-4F3F-ADFE-A7E8ACD1D3E4}" dt="2022-06-13T13:26:30.455" v="471" actId="478"/>
          <ac:picMkLst>
            <pc:docMk/>
            <pc:sldMk cId="2001573677" sldId="426"/>
            <ac:picMk id="4" creationId="{FFC408A5-08A4-35BA-D790-155528398AF4}"/>
          </ac:picMkLst>
        </pc:picChg>
        <pc:picChg chg="del">
          <ac:chgData name="אלכס גורבצ'וב" userId="8459a7c7-b354-45d8-a56f-77640536e27f" providerId="ADAL" clId="{3BDCED24-3269-4F3F-ADFE-A7E8ACD1D3E4}" dt="2022-06-13T13:15:07.217" v="414" actId="478"/>
          <ac:picMkLst>
            <pc:docMk/>
            <pc:sldMk cId="2001573677" sldId="426"/>
            <ac:picMk id="1032" creationId="{100EE3C7-C530-20A7-B241-82814A72F46F}"/>
          </ac:picMkLst>
        </pc:picChg>
        <pc:picChg chg="add mod">
          <ac:chgData name="אלכס גורבצ'וב" userId="8459a7c7-b354-45d8-a56f-77640536e27f" providerId="ADAL" clId="{3BDCED24-3269-4F3F-ADFE-A7E8ACD1D3E4}" dt="2022-06-13T13:29:14.244" v="481" actId="1076"/>
          <ac:picMkLst>
            <pc:docMk/>
            <pc:sldMk cId="2001573677" sldId="426"/>
            <ac:picMk id="2050" creationId="{D3CED5DD-5929-885D-B077-4275F69B6F28}"/>
          </ac:picMkLst>
        </pc:picChg>
      </pc:sldChg>
      <pc:sldChg chg="add del">
        <pc:chgData name="אלכס גורבצ'וב" userId="8459a7c7-b354-45d8-a56f-77640536e27f" providerId="ADAL" clId="{3BDCED24-3269-4F3F-ADFE-A7E8ACD1D3E4}" dt="2022-06-13T12:06:24.969" v="2" actId="47"/>
        <pc:sldMkLst>
          <pc:docMk/>
          <pc:sldMk cId="3128783652" sldId="426"/>
        </pc:sldMkLst>
      </pc:sldChg>
      <pc:sldChg chg="modSp add mod">
        <pc:chgData name="אלכס גורבצ'וב" userId="8459a7c7-b354-45d8-a56f-77640536e27f" providerId="ADAL" clId="{3BDCED24-3269-4F3F-ADFE-A7E8ACD1D3E4}" dt="2022-06-13T13:32:53.653" v="529" actId="1076"/>
        <pc:sldMkLst>
          <pc:docMk/>
          <pc:sldMk cId="2446041857" sldId="427"/>
        </pc:sldMkLst>
        <pc:spChg chg="mod">
          <ac:chgData name="אלכס גורבצ'וב" userId="8459a7c7-b354-45d8-a56f-77640536e27f" providerId="ADAL" clId="{3BDCED24-3269-4F3F-ADFE-A7E8ACD1D3E4}" dt="2022-06-13T13:29:43.141" v="506" actId="20577"/>
          <ac:spMkLst>
            <pc:docMk/>
            <pc:sldMk cId="2446041857" sldId="427"/>
            <ac:spMk id="3" creationId="{12B178B4-CDED-454C-BED2-2E2B10ADA703}"/>
          </ac:spMkLst>
        </pc:spChg>
        <pc:spChg chg="mod">
          <ac:chgData name="אלכס גורבצ'וב" userId="8459a7c7-b354-45d8-a56f-77640536e27f" providerId="ADAL" clId="{3BDCED24-3269-4F3F-ADFE-A7E8ACD1D3E4}" dt="2022-06-13T13:32:47.479" v="528" actId="20577"/>
          <ac:spMkLst>
            <pc:docMk/>
            <pc:sldMk cId="2446041857" sldId="427"/>
            <ac:spMk id="7" creationId="{54E9E228-B02C-3941-B458-23CB2D67B476}"/>
          </ac:spMkLst>
        </pc:spChg>
        <pc:picChg chg="mod">
          <ac:chgData name="אלכס גורבצ'וב" userId="8459a7c7-b354-45d8-a56f-77640536e27f" providerId="ADAL" clId="{3BDCED24-3269-4F3F-ADFE-A7E8ACD1D3E4}" dt="2022-06-13T13:32:53.653" v="529" actId="1076"/>
          <ac:picMkLst>
            <pc:docMk/>
            <pc:sldMk cId="2446041857" sldId="427"/>
            <ac:picMk id="4" creationId="{FFC408A5-08A4-35BA-D790-155528398AF4}"/>
          </ac:picMkLst>
        </pc:picChg>
      </pc:sldChg>
      <pc:sldChg chg="add del">
        <pc:chgData name="אלכס גורבצ'וב" userId="8459a7c7-b354-45d8-a56f-77640536e27f" providerId="ADAL" clId="{3BDCED24-3269-4F3F-ADFE-A7E8ACD1D3E4}" dt="2022-06-13T12:06:24.969" v="2" actId="47"/>
        <pc:sldMkLst>
          <pc:docMk/>
          <pc:sldMk cId="2460647341" sldId="427"/>
        </pc:sldMkLst>
      </pc:sldChg>
      <pc:sldChg chg="modSp add del mod">
        <pc:chgData name="אלכס גורבצ'וב" userId="8459a7c7-b354-45d8-a56f-77640536e27f" providerId="ADAL" clId="{3BDCED24-3269-4F3F-ADFE-A7E8ACD1D3E4}" dt="2022-06-13T13:24:06.294" v="450" actId="47"/>
        <pc:sldMkLst>
          <pc:docMk/>
          <pc:sldMk cId="4116623143" sldId="427"/>
        </pc:sldMkLst>
        <pc:spChg chg="mod">
          <ac:chgData name="אלכס גורבצ'וב" userId="8459a7c7-b354-45d8-a56f-77640536e27f" providerId="ADAL" clId="{3BDCED24-3269-4F3F-ADFE-A7E8ACD1D3E4}" dt="2022-06-13T13:20:59.281" v="423"/>
          <ac:spMkLst>
            <pc:docMk/>
            <pc:sldMk cId="4116623143" sldId="427"/>
            <ac:spMk id="7" creationId="{54E9E228-B02C-3941-B458-23CB2D67B476}"/>
          </ac:spMkLst>
        </pc:spChg>
      </pc:sldChg>
      <pc:sldChg chg="add del">
        <pc:chgData name="אלכס גורבצ'וב" userId="8459a7c7-b354-45d8-a56f-77640536e27f" providerId="ADAL" clId="{3BDCED24-3269-4F3F-ADFE-A7E8ACD1D3E4}" dt="2022-06-13T12:06:24.969" v="2" actId="47"/>
        <pc:sldMkLst>
          <pc:docMk/>
          <pc:sldMk cId="2681358293" sldId="428"/>
        </pc:sldMkLst>
      </pc:sldChg>
      <pc:sldChg chg="addSp delSp modSp add mod">
        <pc:chgData name="אלכס גורבצ'וב" userId="8459a7c7-b354-45d8-a56f-77640536e27f" providerId="ADAL" clId="{3BDCED24-3269-4F3F-ADFE-A7E8ACD1D3E4}" dt="2022-06-13T13:37:34.600" v="587" actId="14100"/>
        <pc:sldMkLst>
          <pc:docMk/>
          <pc:sldMk cId="2697826079" sldId="428"/>
        </pc:sldMkLst>
        <pc:spChg chg="mod">
          <ac:chgData name="אלכס גורבצ'וב" userId="8459a7c7-b354-45d8-a56f-77640536e27f" providerId="ADAL" clId="{3BDCED24-3269-4F3F-ADFE-A7E8ACD1D3E4}" dt="2022-06-13T13:34:48.615" v="570" actId="20577"/>
          <ac:spMkLst>
            <pc:docMk/>
            <pc:sldMk cId="2697826079" sldId="428"/>
            <ac:spMk id="3" creationId="{12B178B4-CDED-454C-BED2-2E2B10ADA703}"/>
          </ac:spMkLst>
        </pc:spChg>
        <pc:spChg chg="del mod">
          <ac:chgData name="אלכס גורבצ'וב" userId="8459a7c7-b354-45d8-a56f-77640536e27f" providerId="ADAL" clId="{3BDCED24-3269-4F3F-ADFE-A7E8ACD1D3E4}" dt="2022-06-13T13:33:30.198" v="533" actId="478"/>
          <ac:spMkLst>
            <pc:docMk/>
            <pc:sldMk cId="2697826079" sldId="428"/>
            <ac:spMk id="7" creationId="{54E9E228-B02C-3941-B458-23CB2D67B476}"/>
          </ac:spMkLst>
        </pc:spChg>
        <pc:picChg chg="del">
          <ac:chgData name="אלכס גורבצ'וב" userId="8459a7c7-b354-45d8-a56f-77640536e27f" providerId="ADAL" clId="{3BDCED24-3269-4F3F-ADFE-A7E8ACD1D3E4}" dt="2022-06-13T13:33:03.205" v="531" actId="478"/>
          <ac:picMkLst>
            <pc:docMk/>
            <pc:sldMk cId="2697826079" sldId="428"/>
            <ac:picMk id="4" creationId="{FFC408A5-08A4-35BA-D790-155528398AF4}"/>
          </ac:picMkLst>
        </pc:picChg>
        <pc:picChg chg="add mod">
          <ac:chgData name="אלכס גורבצ'וב" userId="8459a7c7-b354-45d8-a56f-77640536e27f" providerId="ADAL" clId="{3BDCED24-3269-4F3F-ADFE-A7E8ACD1D3E4}" dt="2022-06-13T13:36:15.814" v="577" actId="1076"/>
          <ac:picMkLst>
            <pc:docMk/>
            <pc:sldMk cId="2697826079" sldId="428"/>
            <ac:picMk id="5" creationId="{003E3968-00EA-62B9-EE12-B3E06FDF82DE}"/>
          </ac:picMkLst>
        </pc:picChg>
        <pc:picChg chg="add mod">
          <ac:chgData name="אלכס גורבצ'וב" userId="8459a7c7-b354-45d8-a56f-77640536e27f" providerId="ADAL" clId="{3BDCED24-3269-4F3F-ADFE-A7E8ACD1D3E4}" dt="2022-06-13T13:36:15.814" v="577" actId="1076"/>
          <ac:picMkLst>
            <pc:docMk/>
            <pc:sldMk cId="2697826079" sldId="428"/>
            <ac:picMk id="8" creationId="{AF21835F-C640-BEDA-3215-35C873ED2350}"/>
          </ac:picMkLst>
        </pc:picChg>
        <pc:picChg chg="add mod">
          <ac:chgData name="אלכס גורבצ'וב" userId="8459a7c7-b354-45d8-a56f-77640536e27f" providerId="ADAL" clId="{3BDCED24-3269-4F3F-ADFE-A7E8ACD1D3E4}" dt="2022-06-13T13:36:20.807" v="579" actId="14100"/>
          <ac:picMkLst>
            <pc:docMk/>
            <pc:sldMk cId="2697826079" sldId="428"/>
            <ac:picMk id="10" creationId="{0B3A544E-5E74-8405-BAAE-4C1F5BF19206}"/>
          </ac:picMkLst>
        </pc:picChg>
        <pc:picChg chg="add mod">
          <ac:chgData name="אלכס גורבצ'וב" userId="8459a7c7-b354-45d8-a56f-77640536e27f" providerId="ADAL" clId="{3BDCED24-3269-4F3F-ADFE-A7E8ACD1D3E4}" dt="2022-06-13T13:37:34.600" v="587" actId="14100"/>
          <ac:picMkLst>
            <pc:docMk/>
            <pc:sldMk cId="2697826079" sldId="428"/>
            <ac:picMk id="13" creationId="{185B02F8-5897-CDCB-C1C0-CF6398C2DC04}"/>
          </ac:picMkLst>
        </pc:picChg>
      </pc:sldChg>
      <pc:sldChg chg="modSp add mod">
        <pc:chgData name="אלכס גורבצ'וב" userId="8459a7c7-b354-45d8-a56f-77640536e27f" providerId="ADAL" clId="{3BDCED24-3269-4F3F-ADFE-A7E8ACD1D3E4}" dt="2022-06-13T13:47:13.793" v="652" actId="113"/>
        <pc:sldMkLst>
          <pc:docMk/>
          <pc:sldMk cId="1128281148" sldId="429"/>
        </pc:sldMkLst>
        <pc:spChg chg="mod">
          <ac:chgData name="אלכס גורבצ'וב" userId="8459a7c7-b354-45d8-a56f-77640536e27f" providerId="ADAL" clId="{3BDCED24-3269-4F3F-ADFE-A7E8ACD1D3E4}" dt="2022-06-13T13:47:13.793" v="652" actId="113"/>
          <ac:spMkLst>
            <pc:docMk/>
            <pc:sldMk cId="1128281148" sldId="429"/>
            <ac:spMk id="7" creationId="{54E9E228-B02C-3941-B458-23CB2D67B476}"/>
          </ac:spMkLst>
        </pc:spChg>
      </pc:sldChg>
      <pc:sldMasterChg chg="addSldLayout delSldLayout">
        <pc:chgData name="אלכס גורבצ'וב" userId="8459a7c7-b354-45d8-a56f-77640536e27f" providerId="ADAL" clId="{3BDCED24-3269-4F3F-ADFE-A7E8ACD1D3E4}" dt="2022-06-13T12:06:20.504" v="1" actId="47"/>
        <pc:sldMasterMkLst>
          <pc:docMk/>
          <pc:sldMasterMk cId="2234582933" sldId="2147483648"/>
        </pc:sldMasterMkLst>
        <pc:sldLayoutChg chg="add del">
          <pc:chgData name="אלכס גורבצ'וב" userId="8459a7c7-b354-45d8-a56f-77640536e27f" providerId="ADAL" clId="{3BDCED24-3269-4F3F-ADFE-A7E8ACD1D3E4}" dt="2022-06-13T12:06:20.504" v="1" actId="47"/>
          <pc:sldLayoutMkLst>
            <pc:docMk/>
            <pc:sldMasterMk cId="2234582933" sldId="2147483648"/>
            <pc:sldLayoutMk cId="1629790336" sldId="21474836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2/8/2023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2/8/2023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github.com/QA-8-02/Lessons"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dirty="0">
                <a:latin typeface="Arial" panose="020B0604020202020204" pitchFamily="34" charset="0"/>
                <a:cs typeface="Arial" panose="020B0604020202020204" pitchFamily="34" charset="0"/>
              </a:rPr>
              <a:t>הקורס מספק לבוגריו היכרות עם שלוש עולמות מרכזיים:</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והבטחת איכות תוכנה ובכלל זה כתיבת מסמכי הבדיקות</a:t>
            </a:r>
            <a:r>
              <a:rPr lang="en-US" dirty="0">
                <a:latin typeface="Arial" panose="020B0604020202020204" pitchFamily="34" charset="0"/>
                <a:cs typeface="Arial" panose="020B0604020202020204" pitchFamily="34" charset="0"/>
              </a:rPr>
              <a:t>STP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STD </a:t>
            </a:r>
            <a:r>
              <a:rPr lang="he-IL" dirty="0">
                <a:latin typeface="Arial" panose="020B0604020202020204" pitchFamily="34" charset="0"/>
                <a:cs typeface="Arial" panose="020B0604020202020204" pitchFamily="34" charset="0"/>
              </a:rPr>
              <a:t> ו-</a:t>
            </a:r>
            <a:r>
              <a:rPr lang="en-US" dirty="0">
                <a:latin typeface="Arial" panose="020B0604020202020204" pitchFamily="34" charset="0"/>
                <a:cs typeface="Arial" panose="020B0604020202020204" pitchFamily="34" charset="0"/>
              </a:rPr>
              <a:t>STR</a:t>
            </a:r>
            <a:r>
              <a:rPr lang="he-I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ניהול הבדיקות המלווים את בודק התוכנה במתכונת ייחודית המשלבת את הכלים המובילים את השוק היום. </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כלי אוטומציה חדשניים בגישת ה-</a:t>
            </a:r>
            <a:r>
              <a:rPr lang="en-US" dirty="0">
                <a:latin typeface="Arial" panose="020B0604020202020204" pitchFamily="34" charset="0"/>
                <a:cs typeface="Arial" panose="020B0604020202020204" pitchFamily="34" charset="0"/>
              </a:rPr>
              <a:t>Codeless</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endParaRPr lang="he-IL" dirty="0">
              <a:latin typeface="Arial" panose="020B0604020202020204" pitchFamily="34" charset="0"/>
              <a:cs typeface="Arial" panose="020B0604020202020204" pitchFamily="34" charset="0"/>
            </a:endParaRPr>
          </a:p>
          <a:p>
            <a:pPr algn="r" rtl="1">
              <a:lnSpc>
                <a:spcPct val="150000"/>
              </a:lnSpc>
            </a:pPr>
            <a:r>
              <a:rPr lang="he-IL" b="1" i="0" dirty="0">
                <a:solidFill>
                  <a:srgbClr val="212529"/>
                </a:solidFill>
                <a:effectLst/>
                <a:latin typeface="-apple-system"/>
              </a:rPr>
              <a:t>לקראת סיום הקורס כל סטודנט יבצע פרויקט מעשי המסכם את הידע הנרכש במהלך הקורס.</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182011"/>
            <a:ext cx="5400350" cy="3259967"/>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12828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l">
              <a:lnSpc>
                <a:spcPct val="150000"/>
              </a:lnSpc>
            </a:pPr>
            <a:r>
              <a:rPr lang="en-US" sz="2100" b="1" dirty="0">
                <a:latin typeface="Arial" panose="020B0604020202020204" pitchFamily="34" charset="0"/>
                <a:cs typeface="Arial" panose="020B0604020202020204" pitchFamily="34" charset="0"/>
              </a:rPr>
              <a:t>QA glossary</a:t>
            </a:r>
            <a:endParaRPr lang="he-IL" sz="21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Accessibility</a:t>
            </a:r>
            <a:r>
              <a:rPr lang="en-US" i="0" dirty="0">
                <a:solidFill>
                  <a:srgbClr val="212529"/>
                </a:solidFill>
                <a:effectLst/>
                <a:latin typeface="-apple-system"/>
              </a:rPr>
              <a:t> - is the practice of making websites or apps usable by as many people as possible. We traditionally think of this as being about people with disabilities, but the practice of making sites accessible also benefits other groups such as those using smaller mobile devices, or those with slow network connections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Agile</a:t>
            </a:r>
            <a:r>
              <a:rPr lang="en-US" i="0" dirty="0">
                <a:solidFill>
                  <a:srgbClr val="212529"/>
                </a:solidFill>
                <a:effectLst/>
                <a:latin typeface="-apple-system"/>
              </a:rPr>
              <a:t> - refers to a group of software development methodologies based on iterative development, where requirements and solutions evolve through collaboration between self-organizing cross-functional teams. Agile is a time-boxed, iterative approach to software delivery that builds software incrementally from the start of the project, instead of trying to deliver it all at once near the end. It works by breaking projects down into little bits of user functionality called user stories, prioritizing them, and then continuously delivering them in short two-week cycles.</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55261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API (Application Programming Interface) </a:t>
            </a:r>
            <a:r>
              <a:rPr lang="en-US" i="0" dirty="0">
                <a:solidFill>
                  <a:srgbClr val="212529"/>
                </a:solidFill>
                <a:effectLst/>
                <a:latin typeface="-apple-system"/>
              </a:rPr>
              <a:t>- roughly said, an API is a software intermediary that allows two applications to talk to each other</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Bug </a:t>
            </a:r>
            <a:r>
              <a:rPr lang="en-US" i="0" dirty="0">
                <a:solidFill>
                  <a:srgbClr val="212529"/>
                </a:solidFill>
                <a:effectLst/>
                <a:latin typeface="-apple-system"/>
              </a:rPr>
              <a:t>- a software bug is an error, flaw, or fault in a computer program or system that causes it to produce an incorrect or unexpected result, or to behave in unintended ways.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Burndown chart </a:t>
            </a:r>
            <a:r>
              <a:rPr lang="en-US" i="0" dirty="0">
                <a:solidFill>
                  <a:srgbClr val="212529"/>
                </a:solidFill>
                <a:effectLst/>
                <a:latin typeface="-apple-system"/>
              </a:rPr>
              <a:t>- is a graphic representation of how quickly the team is working through user stories. It shows the total effort against the amount of work.</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75574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l">
              <a:lnSpc>
                <a:spcPct val="150000"/>
              </a:lnSpc>
            </a:pPr>
            <a:r>
              <a:rPr lang="en-US" sz="2100" b="1" dirty="0">
                <a:latin typeface="Arial" panose="020B0604020202020204" pitchFamily="34" charset="0"/>
                <a:cs typeface="Arial" panose="020B0604020202020204" pitchFamily="34" charset="0"/>
              </a:rPr>
              <a:t>QA glossary</a:t>
            </a:r>
            <a:endParaRPr lang="he-IL" sz="21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Chrome DevTools </a:t>
            </a:r>
            <a:r>
              <a:rPr lang="en-US" i="0" dirty="0">
                <a:solidFill>
                  <a:srgbClr val="212529"/>
                </a:solidFill>
                <a:effectLst/>
                <a:latin typeface="-apple-system"/>
              </a:rPr>
              <a:t>- a set of web developer tools built directly into the Google Chrome browser.</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Daily Scrum </a:t>
            </a:r>
            <a:r>
              <a:rPr lang="en-US" i="0" dirty="0">
                <a:solidFill>
                  <a:srgbClr val="212529"/>
                </a:solidFill>
                <a:effectLst/>
                <a:latin typeface="-apple-system"/>
              </a:rPr>
              <a:t>- also referred to as the daily stand-up, is a (daily) recurring time-boxed meeting (e.g., 15 minutes or less) at which team members are taking turns answering three questions: 1. What did I accomplish since the last daily Scrum?; 2. What do I plan to work on by the next daily Scrum?; 3. What are the obstacles or impediments that are preventing me from making progress?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Exploratory testing </a:t>
            </a:r>
            <a:r>
              <a:rPr lang="en-US" i="0" dirty="0">
                <a:solidFill>
                  <a:srgbClr val="212529"/>
                </a:solidFill>
                <a:effectLst/>
                <a:latin typeface="-apple-system"/>
              </a:rPr>
              <a:t>- means testing with existing experience and knowledge of the mobile app or website. This insight gives the QA tester the ability to have a focused engagement without following formal test cases. Or in other words, testing the whole app without any specific plan or without using test cases.</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57963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Feature </a:t>
            </a:r>
            <a:r>
              <a:rPr lang="en-US" i="0" dirty="0">
                <a:solidFill>
                  <a:srgbClr val="212529"/>
                </a:solidFill>
                <a:effectLst/>
                <a:latin typeface="-apple-system"/>
              </a:rPr>
              <a:t>- in software development, features are the "tools" you use within a system to complete a set of tasks or actions. Functionality is how those features actually work to provide you with the desired outcome.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Git </a:t>
            </a:r>
            <a:r>
              <a:rPr lang="en-US" i="0" dirty="0">
                <a:solidFill>
                  <a:srgbClr val="212529"/>
                </a:solidFill>
                <a:effectLst/>
                <a:latin typeface="-apple-system"/>
              </a:rPr>
              <a:t>- is a Version Control System (VCS).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GitHub </a:t>
            </a:r>
            <a:r>
              <a:rPr lang="en-US" i="0" dirty="0">
                <a:solidFill>
                  <a:srgbClr val="212529"/>
                </a:solidFill>
                <a:effectLst/>
                <a:latin typeface="-apple-system"/>
              </a:rPr>
              <a:t>- is a cloud-based Git repository hosting service, i.e., a web-based Git repository.</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Hotfix</a:t>
            </a:r>
            <a:r>
              <a:rPr lang="en-US" i="0" dirty="0">
                <a:solidFill>
                  <a:srgbClr val="212529"/>
                </a:solidFill>
                <a:effectLst/>
                <a:latin typeface="-apple-system"/>
              </a:rPr>
              <a:t> - is a critical bug fix that needs to go live before the next scheduled release date.</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4722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Input field </a:t>
            </a:r>
            <a:r>
              <a:rPr lang="en-US" i="0" dirty="0">
                <a:solidFill>
                  <a:srgbClr val="212529"/>
                </a:solidFill>
                <a:effectLst/>
                <a:latin typeface="-apple-system"/>
              </a:rPr>
              <a:t>- text fields that allow user input. Input can be free text, a number stepper, etc. </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IoT (Internet of Things)</a:t>
            </a:r>
            <a:r>
              <a:rPr lang="en-US" i="0" dirty="0">
                <a:solidFill>
                  <a:srgbClr val="212529"/>
                </a:solidFill>
                <a:effectLst/>
                <a:latin typeface="-apple-system"/>
              </a:rPr>
              <a:t> - is a system of interrelated computing devices, mechanical and digital machines provided with unique identifiers and the ability to transfer data over a network without requiring human-to-human or human-to-computer interaction. For example, smart home systems and devices.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ISP</a:t>
            </a:r>
            <a:r>
              <a:rPr lang="en-US" i="0" dirty="0">
                <a:solidFill>
                  <a:srgbClr val="212529"/>
                </a:solidFill>
                <a:effectLst/>
                <a:latin typeface="-apple-system"/>
              </a:rPr>
              <a:t> - Internet service provider.</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97775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lnSpcReduction="10000"/>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Jenkins </a:t>
            </a:r>
            <a:r>
              <a:rPr lang="en-US" i="0" dirty="0">
                <a:solidFill>
                  <a:srgbClr val="212529"/>
                </a:solidFill>
                <a:effectLst/>
                <a:latin typeface="-apple-system"/>
              </a:rPr>
              <a:t>- an open-source automation server. It helps automate the parts of software development related to building, testing, and deploying, facilitating continuous integration and continuous delivery.</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Jira </a:t>
            </a:r>
            <a:r>
              <a:rPr lang="en-US" i="0" dirty="0">
                <a:solidFill>
                  <a:srgbClr val="212529"/>
                </a:solidFill>
                <a:effectLst/>
                <a:latin typeface="-apple-system"/>
              </a:rPr>
              <a:t>- a management tool for all kinds of use cases, from requirements and test case management to agile software development.</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KPI (Key performance indicator) </a:t>
            </a:r>
            <a:r>
              <a:rPr lang="en-US" i="0" dirty="0">
                <a:solidFill>
                  <a:srgbClr val="212529"/>
                </a:solidFill>
                <a:effectLst/>
                <a:latin typeface="-apple-system"/>
              </a:rPr>
              <a:t>- a measurable value that demonstrates how effectively a company is achieving key business objectives (goals).</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89178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l">
              <a:lnSpc>
                <a:spcPct val="150000"/>
              </a:lnSpc>
            </a:pPr>
            <a:r>
              <a:rPr lang="en-US" sz="2100" b="1" dirty="0">
                <a:latin typeface="Arial" panose="020B0604020202020204" pitchFamily="34" charset="0"/>
                <a:cs typeface="Arial" panose="020B0604020202020204" pitchFamily="34" charset="0"/>
              </a:rPr>
              <a:t>QA glossary</a:t>
            </a:r>
            <a:endParaRPr lang="he-IL" sz="21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Performance testing </a:t>
            </a:r>
            <a:r>
              <a:rPr lang="en-US" i="0" dirty="0">
                <a:solidFill>
                  <a:srgbClr val="212529"/>
                </a:solidFill>
                <a:effectLst/>
                <a:latin typeface="-apple-system"/>
              </a:rPr>
              <a:t>- a testing measure that evaluates the speed, responsiveness, and stability of a computer, network, software program, or device under a workload.</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PM (Project Manager) </a:t>
            </a:r>
            <a:r>
              <a:rPr lang="en-US" i="0" dirty="0">
                <a:solidFill>
                  <a:srgbClr val="212529"/>
                </a:solidFill>
                <a:effectLst/>
                <a:latin typeface="-apple-system"/>
              </a:rPr>
              <a:t>- a member of the project team who has the responsibility of communicating with the client, following the budget and deadlines, and keeping track of work delivered on the project.</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Postman</a:t>
            </a:r>
            <a:r>
              <a:rPr lang="en-US" i="0" dirty="0">
                <a:solidFill>
                  <a:srgbClr val="212529"/>
                </a:solidFill>
                <a:effectLst/>
                <a:latin typeface="-apple-system"/>
              </a:rPr>
              <a:t> - an API platform for building, using and testing APIs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PR (Pull Request) </a:t>
            </a:r>
            <a:r>
              <a:rPr lang="en-US" i="0" dirty="0">
                <a:solidFill>
                  <a:srgbClr val="212529"/>
                </a:solidFill>
                <a:effectLst/>
                <a:latin typeface="-apple-system"/>
              </a:rPr>
              <a:t>- pull requests are part of the usual development process. They let you tell others about changes you've pushed to a branch in a repository on GitHub. Once a pull request is opened, you can discuss and review the potential changes with collaborators and add follow-up commits before your changes are merged into the main branch.</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86880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10000"/>
          </a:bodyPr>
          <a:lstStyle/>
          <a:p>
            <a:pPr algn="l">
              <a:lnSpc>
                <a:spcPct val="150000"/>
              </a:lnSpc>
            </a:pPr>
            <a:r>
              <a:rPr lang="en-US" sz="2100" b="1" dirty="0">
                <a:latin typeface="Arial" panose="020B0604020202020204" pitchFamily="34" charset="0"/>
                <a:cs typeface="Arial" panose="020B0604020202020204" pitchFamily="34" charset="0"/>
              </a:rPr>
              <a:t>QA glossary</a:t>
            </a:r>
            <a:endParaRPr lang="he-IL" sz="21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Product backlog </a:t>
            </a:r>
            <a:r>
              <a:rPr lang="en-US" i="0" dirty="0">
                <a:solidFill>
                  <a:srgbClr val="212529"/>
                </a:solidFill>
                <a:effectLst/>
                <a:latin typeface="-apple-system"/>
              </a:rPr>
              <a:t>- The product owner is responsible for managing a prioritized list known as the product backlog. The product backlog might contain new features, changes to existing features, defects, technical improvements, etc. The product owner collaborates with internal and external stakeholders to gather and define the product backlog items.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Product owner </a:t>
            </a:r>
            <a:r>
              <a:rPr lang="en-US" i="0" dirty="0">
                <a:solidFill>
                  <a:srgbClr val="212529"/>
                </a:solidFill>
                <a:effectLst/>
                <a:latin typeface="-apple-system"/>
              </a:rPr>
              <a:t>- responsible for deciding which features and functionality to build and the order in which to build them.</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Production</a:t>
            </a:r>
            <a:r>
              <a:rPr lang="en-US" i="0" dirty="0">
                <a:solidFill>
                  <a:srgbClr val="212529"/>
                </a:solidFill>
                <a:effectLst/>
                <a:latin typeface="-apple-system"/>
              </a:rPr>
              <a:t> - final environment that companies launch to the users.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Proxy server </a:t>
            </a:r>
            <a:r>
              <a:rPr lang="en-US" i="0" dirty="0">
                <a:solidFill>
                  <a:srgbClr val="212529"/>
                </a:solidFill>
                <a:effectLst/>
                <a:latin typeface="-apple-system"/>
              </a:rPr>
              <a:t>- a server application that acts as an intermediary between a client requesting a resource and the server providing that resource.</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55465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7500" lnSpcReduction="20000"/>
          </a:bodyPr>
          <a:lstStyle/>
          <a:p>
            <a:pPr algn="l">
              <a:lnSpc>
                <a:spcPct val="150000"/>
              </a:lnSpc>
            </a:pPr>
            <a:r>
              <a:rPr lang="en-US" sz="2300" b="1" dirty="0">
                <a:latin typeface="Arial" panose="020B0604020202020204" pitchFamily="34" charset="0"/>
                <a:cs typeface="Arial" panose="020B0604020202020204" pitchFamily="34" charset="0"/>
              </a:rPr>
              <a:t>QA glossary</a:t>
            </a:r>
            <a:endParaRPr lang="he-IL" sz="23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Python </a:t>
            </a:r>
            <a:r>
              <a:rPr lang="en-US" i="0" dirty="0">
                <a:solidFill>
                  <a:srgbClr val="212529"/>
                </a:solidFill>
                <a:effectLst/>
                <a:latin typeface="-apple-system"/>
              </a:rPr>
              <a:t>- an interpreted high-level general-purpose programming language.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Regression Testing </a:t>
            </a:r>
            <a:r>
              <a:rPr lang="en-US" i="0" dirty="0">
                <a:solidFill>
                  <a:srgbClr val="212529"/>
                </a:solidFill>
                <a:effectLst/>
                <a:latin typeface="-apple-system"/>
              </a:rPr>
              <a:t>- is much more thorough than smoke testing. Regression testing involves checking every possible aspect of the pre-existing app features after a new feature or bug fix is deployed. This is to make sure that the code updates didn't break any other area of the software. Or in other words - a full test of the app.</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Release</a:t>
            </a:r>
            <a:r>
              <a:rPr lang="en-US" i="0" dirty="0">
                <a:solidFill>
                  <a:srgbClr val="212529"/>
                </a:solidFill>
                <a:effectLst/>
                <a:latin typeface="-apple-system"/>
              </a:rPr>
              <a:t> - A release is the distribution of the final version of an application. A software release may be either public or private and generally constitutes the initial generation of a new or upgraded application. </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Rollout</a:t>
            </a:r>
            <a:r>
              <a:rPr lang="en-US" i="0" dirty="0">
                <a:solidFill>
                  <a:srgbClr val="212529"/>
                </a:solidFill>
                <a:effectLst/>
                <a:latin typeface="-apple-system"/>
              </a:rPr>
              <a:t> - an informal business term for the introduction and integration of a new product or service to the market. A rollout often refers to a significant product release, which is frequently accompanied by a strong marketing campaign, to generate consumer interest.</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43838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לו"ז שלנו</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4777099" y="1889760"/>
            <a:ext cx="6984595" cy="4470869"/>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numCol="2" rtlCol="1">
            <a:normAutofit/>
          </a:bodyPr>
          <a:lstStyle/>
          <a:p>
            <a:pPr algn="ctr" rtl="1">
              <a:lnSpc>
                <a:spcPct val="150000"/>
              </a:lnSpc>
            </a:pPr>
            <a:r>
              <a:rPr lang="he-IL" sz="2800" b="1" dirty="0">
                <a:latin typeface="Arial" panose="020B0604020202020204" pitchFamily="34" charset="0"/>
                <a:cs typeface="Arial" panose="020B0604020202020204" pitchFamily="34" charset="0"/>
              </a:rPr>
              <a:t>תחילת קורס:</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8.02.2022</a:t>
            </a:r>
          </a:p>
          <a:p>
            <a:pPr algn="ctr" rtl="1">
              <a:lnSpc>
                <a:spcPct val="150000"/>
              </a:lnSpc>
            </a:pPr>
            <a:r>
              <a:rPr lang="he-IL" sz="2800" b="1" dirty="0">
                <a:latin typeface="Arial" panose="020B0604020202020204" pitchFamily="34" charset="0"/>
                <a:cs typeface="Arial" panose="020B0604020202020204" pitchFamily="34" charset="0"/>
              </a:rPr>
              <a:t>ימי לימוד:</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יום א', ד'</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19:00-21:00</a:t>
            </a:r>
          </a:p>
          <a:p>
            <a:pPr algn="ctr" rtl="1">
              <a:lnSpc>
                <a:spcPct val="150000"/>
              </a:lnSpc>
            </a:pPr>
            <a:r>
              <a:rPr lang="he-IL" sz="2800" b="1" dirty="0">
                <a:latin typeface="Arial" panose="020B0604020202020204" pitchFamily="34" charset="0"/>
                <a:cs typeface="Arial" panose="020B0604020202020204" pitchFamily="34" charset="0"/>
              </a:rPr>
              <a:t>היקף שעות:</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100 ש"א, כולל שיעורים מעשיים</a:t>
            </a:r>
          </a:p>
          <a:p>
            <a:pPr algn="ctr" rtl="1">
              <a:lnSpc>
                <a:spcPct val="150000"/>
              </a:lnSpc>
            </a:pPr>
            <a:r>
              <a:rPr lang="he-IL" sz="2800" b="1" dirty="0">
                <a:latin typeface="Arial" panose="020B0604020202020204" pitchFamily="34" charset="0"/>
                <a:cs typeface="Arial" panose="020B0604020202020204" pitchFamily="34" charset="0"/>
              </a:rPr>
              <a:t>מספר מפגשים:</a:t>
            </a:r>
          </a:p>
          <a:p>
            <a:pPr algn="ctr" rtl="1">
              <a:lnSpc>
                <a:spcPct val="150000"/>
              </a:lnSpc>
            </a:pPr>
            <a:r>
              <a:rPr lang="he-IL" sz="2800" dirty="0">
                <a:solidFill>
                  <a:srgbClr val="FFFF00"/>
                </a:solidFill>
                <a:latin typeface="Arial" panose="020B0604020202020204" pitchFamily="34" charset="0"/>
                <a:cs typeface="Arial" panose="020B0604020202020204" pitchFamily="34" charset="0"/>
              </a:rPr>
              <a:t>40 מפגשים</a:t>
            </a:r>
            <a:endParaRPr lang="he-IL" sz="1800" dirty="0">
              <a:solidFill>
                <a:srgbClr val="FFFF00"/>
              </a:solidFill>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427069" y="2764117"/>
            <a:ext cx="3854637" cy="2410866"/>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Box 7">
            <a:extLst>
              <a:ext uri="{FF2B5EF4-FFF2-40B4-BE49-F238E27FC236}">
                <a16:creationId xmlns:a16="http://schemas.microsoft.com/office/drawing/2014/main" id="{ECD89274-2546-0999-B0F7-2E6EC9225FB5}"/>
              </a:ext>
            </a:extLst>
          </p:cNvPr>
          <p:cNvSpPr txBox="1"/>
          <p:nvPr/>
        </p:nvSpPr>
        <p:spPr>
          <a:xfrm>
            <a:off x="6458484" y="5917769"/>
            <a:ext cx="3916110" cy="369332"/>
          </a:xfrm>
          <a:prstGeom prst="rect">
            <a:avLst/>
          </a:prstGeom>
          <a:noFill/>
        </p:spPr>
        <p:txBody>
          <a:bodyPr wrap="square">
            <a:spAutoFit/>
          </a:bodyPr>
          <a:lstStyle/>
          <a:p>
            <a:r>
              <a:rPr lang="en-US" dirty="0">
                <a:solidFill>
                  <a:srgbClr val="FF0000"/>
                </a:solidFill>
                <a:hlinkClick r:id="rId5"/>
              </a:rPr>
              <a:t>https://github.com/QA-8-02/Lessons</a:t>
            </a:r>
            <a:endParaRPr lang="en-US" dirty="0">
              <a:solidFill>
                <a:srgbClr val="FF0000"/>
              </a:solidFill>
            </a:endParaRPr>
          </a:p>
        </p:txBody>
      </p:sp>
    </p:spTree>
    <p:extLst>
      <p:ext uri="{BB962C8B-B14F-4D97-AF65-F5344CB8AC3E}">
        <p14:creationId xmlns:p14="http://schemas.microsoft.com/office/powerpoint/2010/main" val="3510496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10000"/>
          </a:bodyPr>
          <a:lstStyle/>
          <a:p>
            <a:pPr algn="l">
              <a:lnSpc>
                <a:spcPct val="150000"/>
              </a:lnSpc>
            </a:pPr>
            <a:r>
              <a:rPr lang="en-US" sz="1900" b="1" dirty="0">
                <a:latin typeface="Arial" panose="020B0604020202020204" pitchFamily="34" charset="0"/>
                <a:cs typeface="Arial" panose="020B0604020202020204" pitchFamily="34" charset="0"/>
              </a:rPr>
              <a:t>QA glossary</a:t>
            </a:r>
            <a:endParaRPr lang="he-IL" sz="19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Scrum</a:t>
            </a:r>
            <a:r>
              <a:rPr lang="en-US" i="0" dirty="0">
                <a:solidFill>
                  <a:srgbClr val="212529"/>
                </a:solidFill>
                <a:effectLst/>
                <a:latin typeface="-apple-system"/>
              </a:rPr>
              <a:t> - is one of the implementations of agile methodology in which incremental builds are delivered to the customer in every two to three weeks' time. Many associate scrum sprints with agile software development, so much so that scrum and agile are often thought to be the same thing. They're not. Agile is a set of principles and scrum is a framework for getting things done.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Scrum master </a:t>
            </a:r>
            <a:r>
              <a:rPr lang="en-US" i="0" dirty="0">
                <a:solidFill>
                  <a:srgbClr val="212529"/>
                </a:solidFill>
                <a:effectLst/>
                <a:latin typeface="-apple-system"/>
              </a:rPr>
              <a:t>- ensures the team lives agile values and principles and follows the processes and practices that the team agreed they would use.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Selenium</a:t>
            </a:r>
            <a:r>
              <a:rPr lang="en-US" i="0" dirty="0">
                <a:solidFill>
                  <a:srgbClr val="212529"/>
                </a:solidFill>
                <a:effectLst/>
                <a:latin typeface="-apple-system"/>
              </a:rPr>
              <a:t> - probably the most popular web automation framework built on top of WebDriver (as many others are).</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101259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7500" lnSpcReduction="20000"/>
          </a:bodyPr>
          <a:lstStyle/>
          <a:p>
            <a:pPr algn="l">
              <a:lnSpc>
                <a:spcPct val="150000"/>
              </a:lnSpc>
            </a:pPr>
            <a:r>
              <a:rPr lang="en-US" sz="2300" b="1" dirty="0">
                <a:latin typeface="Arial" panose="020B0604020202020204" pitchFamily="34" charset="0"/>
                <a:cs typeface="Arial" panose="020B0604020202020204" pitchFamily="34" charset="0"/>
              </a:rPr>
              <a:t>QA glossary</a:t>
            </a:r>
            <a:endParaRPr lang="he-IL" sz="23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Smoke Testing </a:t>
            </a:r>
            <a:r>
              <a:rPr lang="en-US" i="0" dirty="0">
                <a:solidFill>
                  <a:srgbClr val="212529"/>
                </a:solidFill>
                <a:effectLst/>
                <a:latin typeface="-apple-system"/>
              </a:rPr>
              <a:t>- is one of the quickest and most basic forms of testing. It involves doing a simple test of major features, often right before a release. The purpose is to see if anything "catches fire", so to speak.</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Sprint backlog </a:t>
            </a:r>
            <a:r>
              <a:rPr lang="en-US" i="0" dirty="0">
                <a:solidFill>
                  <a:srgbClr val="212529"/>
                </a:solidFill>
                <a:effectLst/>
                <a:latin typeface="-apple-system"/>
              </a:rPr>
              <a:t>- the collection of tasks defined on the sprint planning meeting, along with their associated product backlog items, forms a second backlog called the sprint backlog.</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Sprint planning </a:t>
            </a:r>
            <a:r>
              <a:rPr lang="en-US" i="0" dirty="0">
                <a:solidFill>
                  <a:srgbClr val="212529"/>
                </a:solidFill>
                <a:effectLst/>
                <a:latin typeface="-apple-system"/>
              </a:rPr>
              <a:t>- performed by the product owner, development team, and Scrum master. The goal is to: determine the most important items of the product backlog to build in the next sprint, break down each targeted feature into a set of tasks, set a sprint goal - what the upcoming sprint is supposed to achieve.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Sprint retrospective </a:t>
            </a:r>
            <a:r>
              <a:rPr lang="en-US" i="0" dirty="0">
                <a:solidFill>
                  <a:srgbClr val="212529"/>
                </a:solidFill>
                <a:effectLst/>
                <a:latin typeface="-apple-system"/>
              </a:rPr>
              <a:t>- a team meeting held after the sprint review. It is an "improvement" meeting attended by all – the product owner, Scrum master, development team members, QA, and only optionally with the stakeholders.</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33413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lnSpcReduction="10000"/>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Sprint review </a:t>
            </a:r>
            <a:r>
              <a:rPr lang="en-US" i="0" dirty="0">
                <a:solidFill>
                  <a:srgbClr val="212529"/>
                </a:solidFill>
                <a:effectLst/>
                <a:latin typeface="-apple-system"/>
              </a:rPr>
              <a:t>- a meeting held (mostly) on the last day of the sprint in which the team presents the results of the sprint to the stakeholders.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Staging</a:t>
            </a:r>
            <a:r>
              <a:rPr lang="en-US" i="0" dirty="0">
                <a:solidFill>
                  <a:srgbClr val="212529"/>
                </a:solidFill>
                <a:effectLst/>
                <a:latin typeface="-apple-system"/>
              </a:rPr>
              <a:t> - web environment for testing and content before the official production release.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Story point </a:t>
            </a:r>
            <a:r>
              <a:rPr lang="en-US" i="0" dirty="0">
                <a:solidFill>
                  <a:srgbClr val="212529"/>
                </a:solidFill>
                <a:effectLst/>
                <a:latin typeface="-apple-system"/>
              </a:rPr>
              <a:t>- a metric used in agile project management and development to estimate the difficulty of implementing a given user story.</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Test cases (TC) </a:t>
            </a:r>
            <a:r>
              <a:rPr lang="en-US" i="0" dirty="0">
                <a:solidFill>
                  <a:srgbClr val="212529"/>
                </a:solidFill>
                <a:effectLst/>
                <a:latin typeface="-apple-system"/>
              </a:rPr>
              <a:t>- are requirements with steps for testing whether a given part of the app or site is working properly.</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895290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92500" lnSpcReduction="20000"/>
          </a:bodyPr>
          <a:lstStyle/>
          <a:p>
            <a:pPr algn="l">
              <a:lnSpc>
                <a:spcPct val="150000"/>
              </a:lnSpc>
            </a:pPr>
            <a:r>
              <a:rPr lang="en-US" sz="1900" b="1" dirty="0">
                <a:latin typeface="Arial" panose="020B0604020202020204" pitchFamily="34" charset="0"/>
                <a:cs typeface="Arial" panose="020B0604020202020204" pitchFamily="34" charset="0"/>
              </a:rPr>
              <a:t>QA glossary</a:t>
            </a:r>
            <a:endParaRPr lang="he-IL" sz="19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Test environment </a:t>
            </a:r>
            <a:r>
              <a:rPr lang="en-US" i="0" dirty="0">
                <a:solidFill>
                  <a:srgbClr val="212529"/>
                </a:solidFill>
                <a:effectLst/>
                <a:latin typeface="-apple-system"/>
              </a:rPr>
              <a:t>- environment for QA testing.</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UAT (User Acceptance Testing) </a:t>
            </a:r>
            <a:r>
              <a:rPr lang="en-US" i="0" dirty="0">
                <a:solidFill>
                  <a:srgbClr val="212529"/>
                </a:solidFill>
                <a:effectLst/>
                <a:latin typeface="-apple-system"/>
              </a:rPr>
              <a:t>- high-level tests to verify the completeness of a user story or stories. UAT can be done during any sprint/iteration.</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Use case </a:t>
            </a:r>
            <a:r>
              <a:rPr lang="en-US" i="0" dirty="0">
                <a:solidFill>
                  <a:srgbClr val="212529"/>
                </a:solidFill>
                <a:effectLst/>
                <a:latin typeface="-apple-system"/>
              </a:rPr>
              <a:t>- a use case is a written description of how users will perform tasks on your website or app. It outlines, from a user's point of view, a system's behavior as it responds to a request. Each use case is represented as a sequence of simple steps, beginning with a user's goal and ending when that goal is fulfilled.</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User stories </a:t>
            </a:r>
            <a:r>
              <a:rPr lang="en-US" i="0" dirty="0">
                <a:solidFill>
                  <a:srgbClr val="212529"/>
                </a:solidFill>
                <a:effectLst/>
                <a:latin typeface="-apple-system"/>
              </a:rPr>
              <a:t>- an informal, general explanation of a software feature written from the perspective of the end user or customer.</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66803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אנגלית טכנית</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a:bodyPr>
          <a:lstStyle/>
          <a:p>
            <a:pPr algn="l">
              <a:lnSpc>
                <a:spcPct val="150000"/>
              </a:lnSpc>
            </a:pPr>
            <a:r>
              <a:rPr lang="en-US" sz="1800" b="1" dirty="0">
                <a:latin typeface="Arial" panose="020B0604020202020204" pitchFamily="34" charset="0"/>
                <a:cs typeface="Arial" panose="020B0604020202020204" pitchFamily="34" charset="0"/>
              </a:rPr>
              <a:t>QA glossary</a:t>
            </a:r>
            <a:endParaRPr lang="he-IL" sz="1800" b="1" dirty="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UI (User interface) </a:t>
            </a:r>
            <a:r>
              <a:rPr lang="en-US" i="0" dirty="0">
                <a:solidFill>
                  <a:srgbClr val="212529"/>
                </a:solidFill>
                <a:effectLst/>
                <a:latin typeface="-apple-system"/>
              </a:rPr>
              <a:t>- the series of screens, pages, and visual elements (like buttons and icons) that enable a user to interact with a product or service.</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UT (Usability Testing) </a:t>
            </a:r>
            <a:r>
              <a:rPr lang="en-US" i="0" dirty="0">
                <a:solidFill>
                  <a:srgbClr val="212529"/>
                </a:solidFill>
                <a:effectLst/>
                <a:latin typeface="-apple-system"/>
              </a:rPr>
              <a:t>- often refers to usability testing.</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UX (User Experience) </a:t>
            </a:r>
            <a:r>
              <a:rPr lang="en-US" i="0" dirty="0">
                <a:solidFill>
                  <a:srgbClr val="212529"/>
                </a:solidFill>
                <a:effectLst/>
                <a:latin typeface="-apple-system"/>
              </a:rPr>
              <a:t>- the process design teams use to create products that provide meaningful and relevant experiences to users.</a:t>
            </a:r>
          </a:p>
          <a:p>
            <a:pPr marL="285750" indent="-285750" algn="l">
              <a:lnSpc>
                <a:spcPct val="150000"/>
              </a:lnSpc>
              <a:buFont typeface="Wingdings" panose="05000000000000000000" pitchFamily="2" charset="2"/>
              <a:buChar char="v"/>
            </a:pPr>
            <a:r>
              <a:rPr lang="en-US" b="1" i="0" dirty="0">
                <a:solidFill>
                  <a:srgbClr val="212529"/>
                </a:solidFill>
                <a:effectLst/>
                <a:latin typeface="-apple-system"/>
              </a:rPr>
              <a:t>VPN </a:t>
            </a:r>
            <a:r>
              <a:rPr lang="en-US" i="0" dirty="0">
                <a:solidFill>
                  <a:srgbClr val="212529"/>
                </a:solidFill>
                <a:effectLst/>
                <a:latin typeface="-apple-system"/>
              </a:rPr>
              <a:t>- a virtual private network</a:t>
            </a:r>
            <a:endParaRPr lang="he-IL" i="0" dirty="0">
              <a:solidFill>
                <a:srgbClr val="212529"/>
              </a:solidFill>
              <a:effectLst/>
              <a:latin typeface="-apple-system"/>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821443" y="2718582"/>
            <a:ext cx="4420166" cy="280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618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759993" y="2766218"/>
            <a:ext cx="4672011" cy="1325563"/>
          </a:xfrm>
        </p:spPr>
        <p:txBody>
          <a:bodyPr>
            <a:noAutofit/>
          </a:bodyPr>
          <a:lstStyle/>
          <a:p>
            <a:pPr algn="r" rtl="1"/>
            <a:r>
              <a:rPr lang="he-IL" sz="12500" dirty="0">
                <a:solidFill>
                  <a:schemeClr val="bg1"/>
                </a:solidFill>
              </a:rPr>
              <a:t>שאלות?</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מבוא</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dirty="0">
                <a:latin typeface="Arial" panose="020B0604020202020204" pitchFamily="34" charset="0"/>
                <a:cs typeface="Arial" panose="020B0604020202020204" pitchFamily="34" charset="0"/>
              </a:rPr>
              <a:t>תחום בדיקות התוכנה הוא נקודת פתיחה מצוינת לקריירה בהייטק. הוא נחשב לאחד התחומים החשובים והמבוקשים בשוק כיום.</a:t>
            </a:r>
          </a:p>
          <a:p>
            <a:pPr algn="r" rtl="1">
              <a:lnSpc>
                <a:spcPct val="150000"/>
              </a:lnSpc>
            </a:pPr>
            <a:r>
              <a:rPr lang="he-IL" dirty="0">
                <a:latin typeface="Arial" panose="020B0604020202020204" pitchFamily="34" charset="0"/>
                <a:cs typeface="Arial" panose="020B0604020202020204" pitchFamily="34" charset="0"/>
              </a:rPr>
              <a:t>מוצרי תקשורת, מכשור רפואי, אינטרנט, בנקים, מכוניות ועוד -  כל אלו תחומים הדורשים בודקי תוכנה ולכן הדרישה למקצוע רק הולכת וגדלה.</a:t>
            </a:r>
          </a:p>
          <a:p>
            <a:pPr algn="r" rtl="1">
              <a:lnSpc>
                <a:spcPct val="150000"/>
              </a:lnSpc>
            </a:pPr>
            <a:r>
              <a:rPr lang="he-IL" dirty="0">
                <a:latin typeface="Arial" panose="020B0604020202020204" pitchFamily="34" charset="0"/>
                <a:cs typeface="Arial" panose="020B0604020202020204" pitchFamily="34" charset="0"/>
              </a:rPr>
              <a:t>בדיקת תוכנה היא חלק חשוב מתהליך פיתוח התוכנה, במסגרתה בודק התוכנה מתכנן ומריץ בדיקות על התוכנה במטרה למצוא תקלות וחריגות ולוודא את עמידתה בדרישות הלקוח. הבודק עובד בשיתוף עם מפתח התוכנה, במטרה לשפר את איכותה ולצמצם באגים במערכת.</a:t>
            </a:r>
          </a:p>
          <a:p>
            <a:pPr algn="r" rtl="1">
              <a:lnSpc>
                <a:spcPct val="150000"/>
              </a:lnSpc>
            </a:pPr>
            <a:r>
              <a:rPr lang="he-IL" dirty="0">
                <a:latin typeface="Arial" panose="020B0604020202020204" pitchFamily="34" charset="0"/>
                <a:cs typeface="Arial" panose="020B0604020202020204" pitchFamily="34" charset="0"/>
              </a:rPr>
              <a:t>בודק תוכנה חייב להיות בעל ראייה מערכתית, ידע במתודולוגיות, שיטות עבודה וכלים רבים בתחום.</a:t>
            </a:r>
          </a:p>
          <a:p>
            <a:pPr algn="r" rtl="1">
              <a:lnSpc>
                <a:spcPct val="150000"/>
              </a:lnSpc>
            </a:pPr>
            <a:r>
              <a:rPr lang="he-IL" dirty="0">
                <a:latin typeface="Arial" panose="020B0604020202020204" pitchFamily="34" charset="0"/>
                <a:cs typeface="Arial" panose="020B0604020202020204" pitchFamily="34" charset="0"/>
              </a:rPr>
              <a:t>בסופו של התהליך הוא הסמכות המקצועית המאשרת את איכות התוכנה לפני שחרורה לשוק.</a:t>
            </a:r>
          </a:p>
          <a:p>
            <a:pPr algn="r" rtl="1">
              <a:lnSpc>
                <a:spcPct val="150000"/>
              </a:lnSpc>
            </a:pPr>
            <a:r>
              <a:rPr lang="he-IL" dirty="0">
                <a:latin typeface="Arial" panose="020B0604020202020204" pitchFamily="34" charset="0"/>
                <a:cs typeface="Arial" panose="020B0604020202020204" pitchFamily="34" charset="0"/>
              </a:rPr>
              <a:t>קורס בודק תוכנה פותח צוהר לתחום מאתגר ומרתק, אשר התקדם והשתכלל בשנים האחרונות עם השינויים הטכנולוגיים האחרונים, הסטנדרטים וכלי הבדיקות החדשים בתחום.</a:t>
            </a:r>
          </a:p>
          <a:p>
            <a:pPr algn="r" rtl="1">
              <a:lnSpc>
                <a:spcPct val="150000"/>
              </a:lnSpc>
            </a:pPr>
            <a:r>
              <a:rPr lang="he-IL" dirty="0">
                <a:latin typeface="Arial" panose="020B0604020202020204" pitchFamily="34" charset="0"/>
                <a:cs typeface="Arial" panose="020B0604020202020204" pitchFamily="34" charset="0"/>
              </a:rPr>
              <a:t>הוא מקום מצוין להתחיל ממנו, ללמוד ולהתפתח.</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descr="מה זה QA (או בודק תוכנה)? הסבר פשוט גם למי שלא בא מההייטק">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23" y="1889760"/>
            <a:ext cx="5400350" cy="3844470"/>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389533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אבטחת איכות ובקרת איכות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 (Quality Assurance) QA </a:t>
            </a:r>
            <a:r>
              <a:rPr lang="he-IL" sz="1800" b="1" dirty="0">
                <a:solidFill>
                  <a:srgbClr val="92D050"/>
                </a:solidFill>
                <a:latin typeface="Arial" panose="020B0604020202020204" pitchFamily="34" charset="0"/>
                <a:cs typeface="Arial" panose="020B0604020202020204" pitchFamily="34" charset="0"/>
              </a:rPr>
              <a:t>- אבטחת איכות.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למצוא פגמים לאורך כל פיתוח המוצר.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לדווח על הפגמים לצוות הפיתוח בצורה מנומסת</a:t>
            </a:r>
          </a:p>
          <a:p>
            <a:pPr algn="r" rtl="1">
              <a:lnSpc>
                <a:spcPct val="150000"/>
              </a:lnSpc>
            </a:pPr>
            <a:r>
              <a:rPr lang="he-IL" b="1" dirty="0">
                <a:latin typeface="Arial" panose="020B0604020202020204" pitchFamily="34" charset="0"/>
                <a:cs typeface="Arial" panose="020B0604020202020204" pitchFamily="34" charset="0"/>
              </a:rPr>
              <a:t>אבטחת איכות זה למעשה בדיקות האם דרישות של הלקוח מתקיימות לאורך כל פיתוח המוצר.</a:t>
            </a:r>
          </a:p>
          <a:p>
            <a:pPr algn="r" rtl="1">
              <a:lnSpc>
                <a:spcPct val="150000"/>
              </a:lnSpc>
            </a:pPr>
            <a:endParaRPr lang="he-IL" dirty="0">
              <a:latin typeface="Arial" panose="020B0604020202020204" pitchFamily="34" charset="0"/>
              <a:cs typeface="Arial" panose="020B0604020202020204" pitchFamily="34" charset="0"/>
            </a:endParaRPr>
          </a:p>
          <a:p>
            <a:pPr algn="r" rtl="1">
              <a:lnSpc>
                <a:spcPct val="150000"/>
              </a:lnSpc>
            </a:pPr>
            <a:r>
              <a:rPr lang="en-US" sz="1800" b="1" dirty="0">
                <a:solidFill>
                  <a:srgbClr val="92D050"/>
                </a:solidFill>
                <a:latin typeface="Arial" panose="020B0604020202020204" pitchFamily="34" charset="0"/>
                <a:cs typeface="Arial" panose="020B0604020202020204" pitchFamily="34" charset="0"/>
              </a:rPr>
              <a:t>QC</a:t>
            </a:r>
            <a:r>
              <a:rPr lang="he-IL" sz="1800" b="1" dirty="0">
                <a:solidFill>
                  <a:srgbClr val="92D050"/>
                </a:solidFill>
                <a:latin typeface="Arial" panose="020B0604020202020204" pitchFamily="34" charset="0"/>
                <a:cs typeface="Arial" panose="020B0604020202020204" pitchFamily="34" charset="0"/>
              </a:rPr>
              <a:t> (</a:t>
            </a:r>
            <a:r>
              <a:rPr lang="en-US" sz="1800" b="1" dirty="0">
                <a:solidFill>
                  <a:srgbClr val="92D050"/>
                </a:solidFill>
                <a:latin typeface="Arial" panose="020B0604020202020204" pitchFamily="34" charset="0"/>
                <a:cs typeface="Arial" panose="020B0604020202020204" pitchFamily="34" charset="0"/>
              </a:rPr>
              <a:t>Quality Control</a:t>
            </a:r>
            <a:r>
              <a:rPr lang="he-IL" sz="1800" b="1" dirty="0">
                <a:solidFill>
                  <a:srgbClr val="92D050"/>
                </a:solidFill>
                <a:latin typeface="Arial" panose="020B0604020202020204" pitchFamily="34" charset="0"/>
                <a:cs typeface="Arial" panose="020B0604020202020204" pitchFamily="34" charset="0"/>
              </a:rPr>
              <a:t>) - בקרת איכות</a:t>
            </a:r>
          </a:p>
          <a:p>
            <a:pPr algn="r" rtl="1">
              <a:lnSpc>
                <a:spcPct val="150000"/>
              </a:lnSpc>
            </a:pPr>
            <a:r>
              <a:rPr lang="he-IL" b="1" dirty="0">
                <a:latin typeface="Arial" panose="020B0604020202020204" pitchFamily="34" charset="0"/>
                <a:cs typeface="Arial" panose="020B0604020202020204" pitchFamily="34" charset="0"/>
              </a:rPr>
              <a:t>בקרת איכות - בודקים את המוצר בנקודת זמן מסוימת ולא לאורך כך תהליך פיתוח.</a:t>
            </a:r>
            <a:endParaRPr lang="he-IL" sz="1400" b="1" dirty="0">
              <a:solidFill>
                <a:srgbClr val="92D05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63838" y="2840748"/>
            <a:ext cx="4255093" cy="263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אבטחת איכות ובקרת איכות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en-US" sz="1800" b="1" dirty="0">
                <a:solidFill>
                  <a:srgbClr val="92D050"/>
                </a:solidFill>
                <a:latin typeface="Arial" panose="020B0604020202020204" pitchFamily="34" charset="0"/>
                <a:cs typeface="Arial" panose="020B0604020202020204" pitchFamily="34" charset="0"/>
              </a:rPr>
              <a:t> Testing</a:t>
            </a:r>
            <a:r>
              <a:rPr lang="he-IL" sz="1800" b="1" dirty="0">
                <a:solidFill>
                  <a:srgbClr val="92D050"/>
                </a:solidFill>
                <a:latin typeface="Arial" panose="020B0604020202020204" pitchFamily="34" charset="0"/>
                <a:cs typeface="Arial" panose="020B0604020202020204" pitchFamily="34" charset="0"/>
              </a:rPr>
              <a:t>- תהליך בדיקות.</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למצוא פגמים בזמן פיתוח המוצר.</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לדווח על הפגמים לצוות הפיתוח בצורה מנומסת</a:t>
            </a:r>
            <a:endParaRPr lang="he-IL" sz="1400" b="1" dirty="0">
              <a:solidFill>
                <a:srgbClr val="92D050"/>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srcRect/>
          <a:stretch/>
        </p:blipFill>
        <p:spPr bwMode="auto">
          <a:xfrm>
            <a:off x="863838" y="2840748"/>
            <a:ext cx="4255093" cy="26359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AE61697-000F-DEBA-A7AB-CD7832095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905" y="3589129"/>
            <a:ext cx="4119393" cy="284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9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צריך לדעת על </a:t>
            </a:r>
            <a:r>
              <a:rPr lang="en-US" dirty="0">
                <a:latin typeface="Arial" panose="020B0604020202020204" pitchFamily="34" charset="0"/>
                <a:cs typeface="Arial" panose="020B0604020202020204" pitchFamily="34" charset="0"/>
              </a:rPr>
              <a:t>QA</a:t>
            </a:r>
            <a:r>
              <a:rPr lang="he-IL" dirty="0">
                <a:cs typeface="+mn-cs"/>
              </a:rPr>
              <a:t>?</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9" name="Text Placeholder 6">
            <a:extLst>
              <a:ext uri="{FF2B5EF4-FFF2-40B4-BE49-F238E27FC236}">
                <a16:creationId xmlns:a16="http://schemas.microsoft.com/office/drawing/2014/main" id="{0AD16726-3C21-C04F-83A6-F10CC5F0A22E}"/>
              </a:ext>
            </a:extLst>
          </p:cNvPr>
          <p:cNvSpPr txBox="1">
            <a:spLocks/>
          </p:cNvSpPr>
          <p:nvPr/>
        </p:nvSpPr>
        <p:spPr>
          <a:xfrm>
            <a:off x="5973510" y="1889760"/>
            <a:ext cx="5788184" cy="4466589"/>
          </a:xfrm>
          <a:prstGeom prst="rect">
            <a:avLst/>
          </a:prstGeom>
        </p:spPr>
        <p:txBody>
          <a:bodyPr vert="horz" lIns="0" tIns="45720" rIns="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lnSpc>
                <a:spcPct val="150000"/>
              </a:lnSpc>
            </a:pPr>
            <a:r>
              <a:rPr lang="he-IL" sz="1600" dirty="0">
                <a:latin typeface="Arial" panose="020B0604020202020204" pitchFamily="34" charset="0"/>
                <a:cs typeface="Arial" panose="020B0604020202020204" pitchFamily="34" charset="0"/>
              </a:rPr>
              <a:t>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נחשבת אמנם לתחום שדורש פחות ידע ברמת התוכנה ביחס לעבודה של מהנדס או של מפתח תוכנה, אך זה ממש לא אומר שתחום ה-</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לא דורש כישורים ומיומנויות טכניות.</a:t>
            </a:r>
          </a:p>
          <a:p>
            <a:pPr algn="r" rtl="1">
              <a:lnSpc>
                <a:spcPct val="150000"/>
              </a:lnSpc>
            </a:pPr>
            <a:r>
              <a:rPr lang="he-IL" sz="1600" dirty="0">
                <a:latin typeface="Arial" panose="020B0604020202020204" pitchFamily="34" charset="0"/>
                <a:cs typeface="Arial" panose="020B0604020202020204" pitchFamily="34" charset="0"/>
              </a:rPr>
              <a:t>בפועל, בשביל עבודה בבדיקות תוכנה חשוב להבין היבטים אחרים בכל הנוגע לתוכנה עצמה. נכון, </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ידני עדיין נפוץ אך בפועל, תחום ההייטק הולך יותר ויותר לכיוון</a:t>
            </a:r>
            <a:r>
              <a:rPr lang="en-US" sz="1600" dirty="0">
                <a:latin typeface="Arial" panose="020B0604020202020204" pitchFamily="34" charset="0"/>
                <a:cs typeface="Arial" panose="020B0604020202020204" pitchFamily="34" charset="0"/>
              </a:rPr>
              <a:t>QA </a:t>
            </a:r>
            <a:r>
              <a:rPr lang="he-IL" sz="1600" dirty="0">
                <a:latin typeface="Arial" panose="020B0604020202020204" pitchFamily="34" charset="0"/>
                <a:cs typeface="Arial" panose="020B0604020202020204" pitchFamily="34" charset="0"/>
              </a:rPr>
              <a:t> אוטומציה על חשבון בדיקות תוכנה ידניות. לכן החשיבות של יכולת תכנות, גם מבחינת עבודה ב-</a:t>
            </a:r>
            <a:r>
              <a:rPr lang="en-US" sz="1600" dirty="0">
                <a:latin typeface="Arial" panose="020B0604020202020204" pitchFamily="34" charset="0"/>
                <a:cs typeface="Arial" panose="020B0604020202020204" pitchFamily="34" charset="0"/>
              </a:rPr>
              <a:t>QA</a:t>
            </a:r>
            <a:r>
              <a:rPr lang="he-IL" sz="1600" dirty="0">
                <a:latin typeface="Arial" panose="020B0604020202020204" pitchFamily="34" charset="0"/>
                <a:cs typeface="Arial" panose="020B0604020202020204" pitchFamily="34" charset="0"/>
              </a:rPr>
              <a:t> רק צפויה לגבור עם הזמן.</a:t>
            </a:r>
          </a:p>
        </p:txBody>
      </p:sp>
      <p:pic>
        <p:nvPicPr>
          <p:cNvPr id="2050" name="Picture 2" descr="Swipe to Future Technologies">
            <a:extLst>
              <a:ext uri="{FF2B5EF4-FFF2-40B4-BE49-F238E27FC236}">
                <a16:creationId xmlns:a16="http://schemas.microsoft.com/office/drawing/2014/main" id="{D3CED5DD-5929-885D-B077-4275F69B6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38" y="2031185"/>
            <a:ext cx="4255093" cy="425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73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עם שכר?</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999538" y="1889760"/>
            <a:ext cx="10762156" cy="4466589"/>
          </a:xfrm>
        </p:spPr>
        <p:txBody>
          <a:bodyPr>
            <a:normAutofit/>
          </a:bodyPr>
          <a:lstStyle/>
          <a:p>
            <a:pPr algn="r" rtl="1">
              <a:lnSpc>
                <a:spcPct val="150000"/>
              </a:lnSpc>
            </a:pPr>
            <a:r>
              <a:rPr lang="he-IL" sz="1400" dirty="0">
                <a:latin typeface="Arial" panose="020B0604020202020204" pitchFamily="34" charset="0"/>
                <a:cs typeface="Arial" panose="020B0604020202020204" pitchFamily="34" charset="0"/>
              </a:rPr>
              <a:t>עבודה בבדיקות תוכנה נחשבת לשער כניסה לעולם ההייטק עבור רבים. זאת משום שבמקרים רבים הידע המצופה ממי שמחפשים עבודה ב-</a:t>
            </a:r>
            <a:r>
              <a:rPr lang="en-US" sz="1400" dirty="0">
                <a:latin typeface="Arial" panose="020B0604020202020204" pitchFamily="34" charset="0"/>
                <a:cs typeface="Arial" panose="020B0604020202020204" pitchFamily="34" charset="0"/>
              </a:rPr>
              <a:t>QA</a:t>
            </a:r>
            <a:r>
              <a:rPr lang="he-IL" sz="1400" dirty="0">
                <a:latin typeface="Arial" panose="020B0604020202020204" pitchFamily="34" charset="0"/>
                <a:cs typeface="Arial" panose="020B0604020202020204" pitchFamily="34" charset="0"/>
              </a:rPr>
              <a:t> בין אם הם עוסקים בבדיקות ידניות או בביצוע אוטומציה, הוא לרוב משמעותי פחות מאנשים המתעסקים באלגוריתמים, בפיתוח תוכנה או בממשק שבין התוכנה לשרת ולמערכות התומכות באופרציה של המוצר. על כן, במקרים מסוימים חברות מפרסמות שהן מחפשות עובדי</a:t>
            </a:r>
            <a:r>
              <a:rPr lang="en-US" sz="1400" dirty="0">
                <a:latin typeface="Arial" panose="020B0604020202020204" pitchFamily="34" charset="0"/>
                <a:cs typeface="Arial" panose="020B0604020202020204" pitchFamily="34" charset="0"/>
              </a:rPr>
              <a:t>QA </a:t>
            </a:r>
            <a:r>
              <a:rPr lang="he-IL" sz="1400" dirty="0">
                <a:latin typeface="Arial" panose="020B0604020202020204" pitchFamily="34" charset="0"/>
                <a:cs typeface="Arial" panose="020B0604020202020204" pitchFamily="34" charset="0"/>
              </a:rPr>
              <a:t> ללא ניסיון, ומאפשרות הכשרה תוך כדי עבודה.</a:t>
            </a: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4" name="Picture 3">
            <a:extLst>
              <a:ext uri="{FF2B5EF4-FFF2-40B4-BE49-F238E27FC236}">
                <a16:creationId xmlns:a16="http://schemas.microsoft.com/office/drawing/2014/main" id="{FFC408A5-08A4-35BA-D790-155528398AF4}"/>
              </a:ext>
            </a:extLst>
          </p:cNvPr>
          <p:cNvPicPr>
            <a:picLocks noChangeAspect="1"/>
          </p:cNvPicPr>
          <p:nvPr/>
        </p:nvPicPr>
        <p:blipFill>
          <a:blip r:embed="rId4"/>
          <a:stretch>
            <a:fillRect/>
          </a:stretch>
        </p:blipFill>
        <p:spPr>
          <a:xfrm>
            <a:off x="2312795" y="3231512"/>
            <a:ext cx="8096250" cy="2781300"/>
          </a:xfrm>
          <a:prstGeom prst="rect">
            <a:avLst/>
          </a:prstGeom>
        </p:spPr>
      </p:pic>
    </p:spTree>
    <p:extLst>
      <p:ext uri="{BB962C8B-B14F-4D97-AF65-F5344CB8AC3E}">
        <p14:creationId xmlns:p14="http://schemas.microsoft.com/office/powerpoint/2010/main" val="244604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האם אני יכול למצוא עבודה?</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5" name="Picture 4">
            <a:extLst>
              <a:ext uri="{FF2B5EF4-FFF2-40B4-BE49-F238E27FC236}">
                <a16:creationId xmlns:a16="http://schemas.microsoft.com/office/drawing/2014/main" id="{003E3968-00EA-62B9-EE12-B3E06FDF82DE}"/>
              </a:ext>
            </a:extLst>
          </p:cNvPr>
          <p:cNvPicPr>
            <a:picLocks noChangeAspect="1"/>
          </p:cNvPicPr>
          <p:nvPr/>
        </p:nvPicPr>
        <p:blipFill>
          <a:blip r:embed="rId4"/>
          <a:stretch>
            <a:fillRect/>
          </a:stretch>
        </p:blipFill>
        <p:spPr>
          <a:xfrm>
            <a:off x="6836856" y="1824149"/>
            <a:ext cx="4454452" cy="2328752"/>
          </a:xfrm>
          <a:prstGeom prst="rect">
            <a:avLst/>
          </a:prstGeom>
        </p:spPr>
      </p:pic>
      <p:pic>
        <p:nvPicPr>
          <p:cNvPr id="8" name="Picture 7">
            <a:extLst>
              <a:ext uri="{FF2B5EF4-FFF2-40B4-BE49-F238E27FC236}">
                <a16:creationId xmlns:a16="http://schemas.microsoft.com/office/drawing/2014/main" id="{AF21835F-C640-BEDA-3215-35C873ED2350}"/>
              </a:ext>
            </a:extLst>
          </p:cNvPr>
          <p:cNvPicPr>
            <a:picLocks noChangeAspect="1"/>
          </p:cNvPicPr>
          <p:nvPr/>
        </p:nvPicPr>
        <p:blipFill>
          <a:blip r:embed="rId5"/>
          <a:stretch>
            <a:fillRect/>
          </a:stretch>
        </p:blipFill>
        <p:spPr>
          <a:xfrm>
            <a:off x="1227161" y="1824149"/>
            <a:ext cx="4604877" cy="2328752"/>
          </a:xfrm>
          <a:prstGeom prst="rect">
            <a:avLst/>
          </a:prstGeom>
        </p:spPr>
      </p:pic>
      <p:pic>
        <p:nvPicPr>
          <p:cNvPr id="10" name="Picture 9">
            <a:extLst>
              <a:ext uri="{FF2B5EF4-FFF2-40B4-BE49-F238E27FC236}">
                <a16:creationId xmlns:a16="http://schemas.microsoft.com/office/drawing/2014/main" id="{0B3A544E-5E74-8405-BAAE-4C1F5BF19206}"/>
              </a:ext>
            </a:extLst>
          </p:cNvPr>
          <p:cNvPicPr>
            <a:picLocks noChangeAspect="1"/>
          </p:cNvPicPr>
          <p:nvPr/>
        </p:nvPicPr>
        <p:blipFill>
          <a:blip r:embed="rId6"/>
          <a:stretch>
            <a:fillRect/>
          </a:stretch>
        </p:blipFill>
        <p:spPr>
          <a:xfrm>
            <a:off x="6836856" y="4302795"/>
            <a:ext cx="4454452" cy="2348828"/>
          </a:xfrm>
          <a:prstGeom prst="rect">
            <a:avLst/>
          </a:prstGeom>
        </p:spPr>
      </p:pic>
      <p:pic>
        <p:nvPicPr>
          <p:cNvPr id="13" name="Picture 12">
            <a:extLst>
              <a:ext uri="{FF2B5EF4-FFF2-40B4-BE49-F238E27FC236}">
                <a16:creationId xmlns:a16="http://schemas.microsoft.com/office/drawing/2014/main" id="{185B02F8-5897-CDCB-C1C0-CF6398C2DC04}"/>
              </a:ext>
            </a:extLst>
          </p:cNvPr>
          <p:cNvPicPr>
            <a:picLocks noChangeAspect="1"/>
          </p:cNvPicPr>
          <p:nvPr/>
        </p:nvPicPr>
        <p:blipFill>
          <a:blip r:embed="rId7"/>
          <a:stretch>
            <a:fillRect/>
          </a:stretch>
        </p:blipFill>
        <p:spPr>
          <a:xfrm>
            <a:off x="1227161" y="4302795"/>
            <a:ext cx="4604877" cy="2348828"/>
          </a:xfrm>
          <a:prstGeom prst="rect">
            <a:avLst/>
          </a:prstGeom>
        </p:spPr>
      </p:pic>
    </p:spTree>
    <p:extLst>
      <p:ext uri="{BB962C8B-B14F-4D97-AF65-F5344CB8AC3E}">
        <p14:creationId xmlns:p14="http://schemas.microsoft.com/office/powerpoint/2010/main" val="269782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מה נלמד בקורס?</a:t>
            </a:r>
            <a:endParaRPr lang="en-US" dirty="0">
              <a:cs typeface="+mn-cs"/>
            </a:endParaRP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5973510" y="1889760"/>
            <a:ext cx="5788184" cy="4466589"/>
          </a:xfrm>
        </p:spPr>
        <p:txBody>
          <a:bodyPr>
            <a:normAutofit fontScale="85000" lnSpcReduction="20000"/>
          </a:bodyPr>
          <a:lstStyle/>
          <a:p>
            <a:pPr algn="r" rtl="1">
              <a:lnSpc>
                <a:spcPct val="150000"/>
              </a:lnSpc>
            </a:pPr>
            <a:r>
              <a:rPr lang="he-IL" dirty="0">
                <a:latin typeface="Arial" panose="020B0604020202020204" pitchFamily="34" charset="0"/>
                <a:cs typeface="Arial" panose="020B0604020202020204" pitchFamily="34" charset="0"/>
              </a:rPr>
              <a:t>קורס בדיקות תוכנה יעסוק בנושאים החשובים הנדרשים כיום מאיש </a:t>
            </a:r>
            <a:r>
              <a:rPr lang="en-US" dirty="0">
                <a:latin typeface="Arial" panose="020B0604020202020204" pitchFamily="34" charset="0"/>
                <a:cs typeface="Arial" panose="020B0604020202020204" pitchFamily="34" charset="0"/>
              </a:rPr>
              <a:t>QA</a:t>
            </a:r>
            <a:r>
              <a:rPr lang="he-IL" dirty="0">
                <a:latin typeface="Arial" panose="020B0604020202020204" pitchFamily="34" charset="0"/>
                <a:cs typeface="Arial" panose="020B0604020202020204" pitchFamily="34" charset="0"/>
              </a:rPr>
              <a:t>:</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הכרות עם סביבת העבודה</a:t>
            </a: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היכרות עם בסיסי נתונים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שפות תכנות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תחום ניתוח מערכות</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מתודולוגיות פיתוח תוכנה ובדיקה</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תכנון בדיקות בכלי בדיקה אוטומטיים</a:t>
            </a:r>
            <a:endParaRPr lang="en-US"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עולמות ה -</a:t>
            </a:r>
            <a:r>
              <a:rPr lang="en-US" dirty="0">
                <a:latin typeface="Arial" panose="020B0604020202020204" pitchFamily="34" charset="0"/>
                <a:cs typeface="Arial" panose="020B0604020202020204" pitchFamily="34" charset="0"/>
              </a:rPr>
              <a:t>web</a:t>
            </a:r>
            <a:r>
              <a:rPr lang="he-IL" dirty="0">
                <a:latin typeface="Arial" panose="020B0604020202020204" pitchFamily="34" charset="0"/>
                <a:cs typeface="Arial" panose="020B0604020202020204" pitchFamily="34" charset="0"/>
              </a:rPr>
              <a:t> והמובייל</a:t>
            </a:r>
          </a:p>
          <a:p>
            <a:pPr algn="r" rtl="1">
              <a:lnSpc>
                <a:spcPct val="150000"/>
              </a:lnSpc>
            </a:pPr>
            <a:r>
              <a:rPr lang="he-IL" dirty="0">
                <a:latin typeface="Arial" panose="020B0604020202020204" pitchFamily="34" charset="0"/>
                <a:cs typeface="Arial" panose="020B0604020202020204" pitchFamily="34" charset="0"/>
              </a:rPr>
              <a:t>הקורס מובנה ומותאם לרוח התקופה הטכנולוגית ומספק קשת רחבה של אפשרויות תעסוקה בענף ההייטק. </a:t>
            </a:r>
          </a:p>
          <a:p>
            <a:pPr algn="r" rtl="1">
              <a:lnSpc>
                <a:spcPct val="150000"/>
              </a:lnSpc>
            </a:pPr>
            <a:r>
              <a:rPr lang="he-IL" b="1" dirty="0">
                <a:latin typeface="Arial" panose="020B0604020202020204" pitchFamily="34" charset="0"/>
                <a:cs typeface="Arial" panose="020B0604020202020204" pitchFamily="34" charset="0"/>
              </a:rPr>
              <a:t>קורס כולל הכנה </a:t>
            </a:r>
            <a:r>
              <a:rPr lang="he-IL" b="1">
                <a:latin typeface="Arial" panose="020B0604020202020204" pitchFamily="34" charset="0"/>
                <a:cs typeface="Arial" panose="020B0604020202020204" pitchFamily="34" charset="0"/>
              </a:rPr>
              <a:t>למבחן </a:t>
            </a:r>
            <a:r>
              <a:rPr lang="he-IL" b="1" i="0">
                <a:solidFill>
                  <a:srgbClr val="0C0C0C"/>
                </a:solidFill>
                <a:effectLst/>
                <a:latin typeface="Rubik"/>
              </a:rPr>
              <a:t>הסמכה של </a:t>
            </a:r>
            <a:r>
              <a:rPr lang="en-US" b="1" i="0" dirty="0">
                <a:solidFill>
                  <a:srgbClr val="0C0C0C"/>
                </a:solidFill>
                <a:effectLst/>
                <a:latin typeface="Rubik"/>
              </a:rPr>
              <a:t>ISTQB</a:t>
            </a:r>
            <a:r>
              <a:rPr lang="he-IL" b="1" i="0" dirty="0">
                <a:solidFill>
                  <a:srgbClr val="0C0C0C"/>
                </a:solidFill>
                <a:effectLst/>
                <a:latin typeface="Rubik"/>
              </a:rPr>
              <a:t>.</a:t>
            </a:r>
            <a:endParaRPr lang="he-IL" b="1" dirty="0">
              <a:latin typeface="Arial" panose="020B0604020202020204" pitchFamily="34" charset="0"/>
              <a:cs typeface="Arial" panose="020B0604020202020204" pitchFamily="34" charset="0"/>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2"/>
          <a:stretch>
            <a:fillRect/>
          </a:stretch>
        </p:blipFill>
        <p:spPr>
          <a:xfrm>
            <a:off x="113818" y="5917769"/>
            <a:ext cx="885720" cy="885720"/>
          </a:xfrm>
          <a:prstGeom prst="rect">
            <a:avLst/>
          </a:prstGeom>
        </p:spPr>
      </p:pic>
      <p:pic>
        <p:nvPicPr>
          <p:cNvPr id="1032" name="Picture 8">
            <a:extLst>
              <a:ext uri="{FF2B5EF4-FFF2-40B4-BE49-F238E27FC236}">
                <a16:creationId xmlns:a16="http://schemas.microsoft.com/office/drawing/2014/main" id="{100EE3C7-C530-20A7-B241-82814A72F46F}"/>
              </a:ext>
            </a:extLst>
          </p:cNvPr>
          <p:cNvPicPr>
            <a:picLocks noChangeAspect="1" noChangeArrowheads="1"/>
          </p:cNvPicPr>
          <p:nvPr/>
        </p:nvPicPr>
        <p:blipFill>
          <a:blip r:embed="rId3"/>
          <a:srcRect/>
          <a:stretch/>
        </p:blipFill>
        <p:spPr bwMode="auto">
          <a:xfrm>
            <a:off x="392623" y="2013003"/>
            <a:ext cx="5400350" cy="3597983"/>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Tree>
    <p:extLst>
      <p:ext uri="{BB962C8B-B14F-4D97-AF65-F5344CB8AC3E}">
        <p14:creationId xmlns:p14="http://schemas.microsoft.com/office/powerpoint/2010/main" val="2010286376"/>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1204</TotalTime>
  <Words>2296</Words>
  <Application>Microsoft Office PowerPoint</Application>
  <PresentationFormat>Widescreen</PresentationFormat>
  <Paragraphs>135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Calibri</vt:lpstr>
      <vt:lpstr>Calibri Light</vt:lpstr>
      <vt:lpstr>Rubik</vt:lpstr>
      <vt:lpstr>Sagona ExtraLight</vt:lpstr>
      <vt:lpstr>Speak Pro</vt:lpstr>
      <vt:lpstr>Wingdings</vt:lpstr>
      <vt:lpstr>Office Theme</vt:lpstr>
      <vt:lpstr>QA בודק תוכנה</vt:lpstr>
      <vt:lpstr>לו"ז שלנו</vt:lpstr>
      <vt:lpstr>מבוא</vt:lpstr>
      <vt:lpstr>אבטחת איכות ובקרת איכות</vt:lpstr>
      <vt:lpstr>אבטחת איכות ובקרת איכות</vt:lpstr>
      <vt:lpstr>מה צריך לדעת על QA?</vt:lpstr>
      <vt:lpstr>מה עם שכר?</vt:lpstr>
      <vt:lpstr>האם אני יכול למצוא עבודה?</vt:lpstr>
      <vt:lpstr>מה נלמד בקורס?</vt:lpstr>
      <vt:lpstr>מה נלמד בקורס?</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אנגלית טכנית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אלכס גורבצ'וב</cp:lastModifiedBy>
  <cp:revision>35</cp:revision>
  <dcterms:created xsi:type="dcterms:W3CDTF">2022-03-07T11:44:47Z</dcterms:created>
  <dcterms:modified xsi:type="dcterms:W3CDTF">2023-02-08T13:39:22Z</dcterms:modified>
</cp:coreProperties>
</file>